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4"/>
  </p:notesMasterIdLst>
  <p:sldIdLst>
    <p:sldId id="256" r:id="rId2"/>
    <p:sldId id="891" r:id="rId3"/>
    <p:sldId id="890" r:id="rId4"/>
    <p:sldId id="906" r:id="rId5"/>
    <p:sldId id="894" r:id="rId6"/>
    <p:sldId id="892" r:id="rId7"/>
    <p:sldId id="908" r:id="rId8"/>
    <p:sldId id="909" r:id="rId9"/>
    <p:sldId id="911" r:id="rId10"/>
    <p:sldId id="913" r:id="rId11"/>
    <p:sldId id="914" r:id="rId12"/>
    <p:sldId id="287" r:id="rId13"/>
  </p:sldIdLst>
  <p:sldSz cx="20104100" cy="11309350"/>
  <p:notesSz cx="6808788" cy="9940925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Tahoma" panose="020B0604030504040204" pitchFamily="3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1" roundtripDataSignature="AMtx7mgQRgK2AKqYSvuXPA77ypZkggfs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3BA3DB6-9E6A-45EB-B1E1-325DDA7197E6}">
  <a:tblStyle styleId="{33BA3DB6-9E6A-45EB-B1E1-325DDA7197E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188"/>
    <p:restoredTop sz="94545"/>
  </p:normalViewPr>
  <p:slideViewPr>
    <p:cSldViewPr snapToGrid="0" snapToObjects="1">
      <p:cViewPr varScale="1">
        <p:scale>
          <a:sx n="118" d="100"/>
          <a:sy n="118" d="100"/>
        </p:scale>
        <p:origin x="24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51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50618" cy="49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6557" y="0"/>
            <a:ext cx="2950618" cy="49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22275" y="1243013"/>
            <a:ext cx="5964238" cy="3355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0664" y="4783479"/>
            <a:ext cx="5447461" cy="3915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42762"/>
            <a:ext cx="2950618" cy="49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6557" y="9442762"/>
            <a:ext cx="2950618" cy="49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c47fad50e6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4238" cy="3355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" name="Google Shape;42;gc47fad50e6_0_120:notes"/>
          <p:cNvSpPr txBox="1">
            <a:spLocks noGrp="1"/>
          </p:cNvSpPr>
          <p:nvPr>
            <p:ph type="body" idx="1"/>
          </p:nvPr>
        </p:nvSpPr>
        <p:spPr>
          <a:xfrm>
            <a:off x="680664" y="4783479"/>
            <a:ext cx="5447400" cy="39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43" name="Google Shape;43;gc47fad50e6_0_120:notes"/>
          <p:cNvSpPr txBox="1">
            <a:spLocks noGrp="1"/>
          </p:cNvSpPr>
          <p:nvPr>
            <p:ph type="sldNum" idx="12"/>
          </p:nvPr>
        </p:nvSpPr>
        <p:spPr>
          <a:xfrm>
            <a:off x="3856557" y="9442762"/>
            <a:ext cx="29505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 sz="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:notes"/>
          <p:cNvSpPr txBox="1">
            <a:spLocks noGrp="1"/>
          </p:cNvSpPr>
          <p:nvPr>
            <p:ph type="body" idx="1"/>
          </p:nvPr>
        </p:nvSpPr>
        <p:spPr>
          <a:xfrm>
            <a:off x="710025" y="4517645"/>
            <a:ext cx="56823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51" name="Google Shape;2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73163"/>
            <a:ext cx="5635625" cy="31702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97169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:notes"/>
          <p:cNvSpPr txBox="1">
            <a:spLocks noGrp="1"/>
          </p:cNvSpPr>
          <p:nvPr>
            <p:ph type="body" idx="1"/>
          </p:nvPr>
        </p:nvSpPr>
        <p:spPr>
          <a:xfrm>
            <a:off x="710025" y="4517645"/>
            <a:ext cx="56823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1" name="Google Shape;2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73163"/>
            <a:ext cx="5635625" cy="31702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67891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3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49" cy="445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9" name="Google Shape;439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:notes"/>
          <p:cNvSpPr txBox="1">
            <a:spLocks noGrp="1"/>
          </p:cNvSpPr>
          <p:nvPr>
            <p:ph type="body" idx="1"/>
          </p:nvPr>
        </p:nvSpPr>
        <p:spPr>
          <a:xfrm>
            <a:off x="710025" y="4517645"/>
            <a:ext cx="56823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1" name="Google Shape;2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73163"/>
            <a:ext cx="5635625" cy="31702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0627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:notes"/>
          <p:cNvSpPr txBox="1">
            <a:spLocks noGrp="1"/>
          </p:cNvSpPr>
          <p:nvPr>
            <p:ph type="body" idx="1"/>
          </p:nvPr>
        </p:nvSpPr>
        <p:spPr>
          <a:xfrm>
            <a:off x="710025" y="4517645"/>
            <a:ext cx="56823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1" name="Google Shape;2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73163"/>
            <a:ext cx="5635625" cy="31702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81289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:notes"/>
          <p:cNvSpPr txBox="1">
            <a:spLocks noGrp="1"/>
          </p:cNvSpPr>
          <p:nvPr>
            <p:ph type="body" idx="1"/>
          </p:nvPr>
        </p:nvSpPr>
        <p:spPr>
          <a:xfrm>
            <a:off x="710025" y="4517645"/>
            <a:ext cx="56823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1" name="Google Shape;2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73163"/>
            <a:ext cx="5635625" cy="31702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08410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:notes"/>
          <p:cNvSpPr txBox="1">
            <a:spLocks noGrp="1"/>
          </p:cNvSpPr>
          <p:nvPr>
            <p:ph type="body" idx="1"/>
          </p:nvPr>
        </p:nvSpPr>
        <p:spPr>
          <a:xfrm>
            <a:off x="710025" y="4517645"/>
            <a:ext cx="56823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1" name="Google Shape;2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73163"/>
            <a:ext cx="5635625" cy="31702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02762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:notes"/>
          <p:cNvSpPr txBox="1">
            <a:spLocks noGrp="1"/>
          </p:cNvSpPr>
          <p:nvPr>
            <p:ph type="body" idx="1"/>
          </p:nvPr>
        </p:nvSpPr>
        <p:spPr>
          <a:xfrm>
            <a:off x="710025" y="4517645"/>
            <a:ext cx="56823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1" name="Google Shape;2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73163"/>
            <a:ext cx="5635625" cy="31702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931707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:notes"/>
          <p:cNvSpPr txBox="1">
            <a:spLocks noGrp="1"/>
          </p:cNvSpPr>
          <p:nvPr>
            <p:ph type="body" idx="1"/>
          </p:nvPr>
        </p:nvSpPr>
        <p:spPr>
          <a:xfrm>
            <a:off x="710025" y="4517645"/>
            <a:ext cx="56823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1" name="Google Shape;2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73163"/>
            <a:ext cx="5635625" cy="31702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012114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:notes"/>
          <p:cNvSpPr txBox="1">
            <a:spLocks noGrp="1"/>
          </p:cNvSpPr>
          <p:nvPr>
            <p:ph type="body" idx="1"/>
          </p:nvPr>
        </p:nvSpPr>
        <p:spPr>
          <a:xfrm>
            <a:off x="710025" y="4517645"/>
            <a:ext cx="56823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51" name="Google Shape;2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73163"/>
            <a:ext cx="5635625" cy="31702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22215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:notes"/>
          <p:cNvSpPr txBox="1">
            <a:spLocks noGrp="1"/>
          </p:cNvSpPr>
          <p:nvPr>
            <p:ph type="body" idx="1"/>
          </p:nvPr>
        </p:nvSpPr>
        <p:spPr>
          <a:xfrm>
            <a:off x="710025" y="4517645"/>
            <a:ext cx="5682300" cy="3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24375" rIns="48750" bIns="2437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1" name="Google Shape;2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73163"/>
            <a:ext cx="5635625" cy="31702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66604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 1">
  <p:cSld name="5_Custom Layou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8ab35a1261_1_114"/>
          <p:cNvSpPr txBox="1"/>
          <p:nvPr/>
        </p:nvSpPr>
        <p:spPr>
          <a:xfrm>
            <a:off x="491660" y="10731433"/>
            <a:ext cx="12303600" cy="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41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1E1656"/>
                </a:solidFill>
                <a:latin typeface="Calibri"/>
                <a:ea typeface="Calibri"/>
                <a:cs typeface="Calibri"/>
                <a:sym typeface="Calibri"/>
              </a:rPr>
              <a:t>QF BOARD</a:t>
            </a:r>
            <a:r>
              <a:rPr lang="en-US" sz="2000" b="0" i="0" u="none" strike="noStrike" cap="none">
                <a:solidFill>
                  <a:srgbClr val="1E165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|</a:t>
            </a:r>
            <a:r>
              <a:rPr lang="en-US" sz="2000" b="0" i="0" u="none" strike="noStrike" cap="none">
                <a:solidFill>
                  <a:srgbClr val="1E1656"/>
                </a:solidFill>
                <a:latin typeface="Calibri"/>
                <a:ea typeface="Calibri"/>
                <a:cs typeface="Calibri"/>
                <a:sym typeface="Calibri"/>
              </a:rPr>
              <a:t> HAMAD BIN KHALIFA UNIVERSITY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g8ab35a1261_1_114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g8ab35a1261_1_1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129271" y="10520225"/>
            <a:ext cx="549029" cy="602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Google Shape;18;g8ab35a1261_1_114"/>
          <p:cNvCxnSpPr/>
          <p:nvPr/>
        </p:nvCxnSpPr>
        <p:spPr>
          <a:xfrm>
            <a:off x="538525" y="10578713"/>
            <a:ext cx="18310200" cy="0"/>
          </a:xfrm>
          <a:prstGeom prst="straightConnector1">
            <a:avLst/>
          </a:prstGeom>
          <a:noFill/>
          <a:ln w="19050" cap="flat" cmpd="sng">
            <a:solidFill>
              <a:srgbClr val="BFBFB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 1 1">
  <p:cSld name="5_Custom Layout_1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gc47fad50e6_2_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104100" cy="1130855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gc47fad50e6_2_84"/>
          <p:cNvSpPr txBox="1"/>
          <p:nvPr/>
        </p:nvSpPr>
        <p:spPr>
          <a:xfrm>
            <a:off x="491660" y="10731433"/>
            <a:ext cx="12303600" cy="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41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1E1656"/>
                </a:solidFill>
                <a:latin typeface="Calibri"/>
                <a:ea typeface="Calibri"/>
                <a:cs typeface="Calibri"/>
                <a:sym typeface="Calibri"/>
              </a:rPr>
              <a:t>QF BOARD</a:t>
            </a:r>
            <a:r>
              <a:rPr lang="en-US" sz="2000" b="0" i="0" u="none" strike="noStrike" cap="none">
                <a:solidFill>
                  <a:srgbClr val="1E165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0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|</a:t>
            </a:r>
            <a:r>
              <a:rPr lang="en-US" sz="2000" b="0" i="0" u="none" strike="noStrike" cap="none">
                <a:solidFill>
                  <a:srgbClr val="1E1656"/>
                </a:solidFill>
                <a:latin typeface="Calibri"/>
                <a:ea typeface="Calibri"/>
                <a:cs typeface="Calibri"/>
                <a:sym typeface="Calibri"/>
              </a:rPr>
              <a:t> HAMAD BIN KHALIFA UNIVERSITY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gc47fad50e6_2_84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" name="Google Shape;23;gc47fad50e6_2_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29271" y="10520225"/>
            <a:ext cx="549029" cy="602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" name="Google Shape;24;gc47fad50e6_2_84"/>
          <p:cNvCxnSpPr/>
          <p:nvPr/>
        </p:nvCxnSpPr>
        <p:spPr>
          <a:xfrm>
            <a:off x="538525" y="10578713"/>
            <a:ext cx="18310200" cy="0"/>
          </a:xfrm>
          <a:prstGeom prst="straightConnector1">
            <a:avLst/>
          </a:prstGeom>
          <a:noFill/>
          <a:ln w="19050" cap="flat" cmpd="sng">
            <a:solidFill>
              <a:srgbClr val="BFBFB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Top">
  <p:cSld name="Title - Top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7"/>
          <p:cNvSpPr/>
          <p:nvPr/>
        </p:nvSpPr>
        <p:spPr>
          <a:xfrm>
            <a:off x="10272" y="721614"/>
            <a:ext cx="20104101" cy="547215"/>
          </a:xfrm>
          <a:prstGeom prst="rect">
            <a:avLst/>
          </a:prstGeom>
          <a:solidFill>
            <a:srgbClr val="0072B4"/>
          </a:solidFill>
          <a:ln>
            <a:noFill/>
          </a:ln>
        </p:spPr>
        <p:txBody>
          <a:bodyPr spcFirstLastPara="1" wrap="square" lIns="58900" tIns="58900" rIns="58900" bIns="589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83"/>
              <a:buFont typeface="Arial"/>
              <a:buNone/>
            </a:pPr>
            <a:endParaRPr sz="2783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47"/>
          <p:cNvSpPr txBox="1">
            <a:spLocks noGrp="1"/>
          </p:cNvSpPr>
          <p:nvPr>
            <p:ph type="body" idx="1"/>
          </p:nvPr>
        </p:nvSpPr>
        <p:spPr>
          <a:xfrm>
            <a:off x="1197609" y="515400"/>
            <a:ext cx="11728210" cy="975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29"/>
              <a:buFont typeface="Calibri"/>
              <a:buNone/>
              <a:defRPr sz="6029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Photo - Vertical">
  <p:cSld name="1_Photo - Vertical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8"/>
          <p:cNvSpPr/>
          <p:nvPr/>
        </p:nvSpPr>
        <p:spPr>
          <a:xfrm>
            <a:off x="10272" y="721614"/>
            <a:ext cx="20104101" cy="547215"/>
          </a:xfrm>
          <a:prstGeom prst="rect">
            <a:avLst/>
          </a:prstGeom>
          <a:solidFill>
            <a:srgbClr val="0072B4"/>
          </a:solidFill>
          <a:ln>
            <a:noFill/>
          </a:ln>
        </p:spPr>
        <p:txBody>
          <a:bodyPr spcFirstLastPara="1" wrap="square" lIns="58900" tIns="58900" rIns="58900" bIns="589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83"/>
              <a:buFont typeface="Arial"/>
              <a:buNone/>
            </a:pPr>
            <a:endParaRPr sz="2783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48"/>
          <p:cNvSpPr txBox="1">
            <a:spLocks noGrp="1"/>
          </p:cNvSpPr>
          <p:nvPr>
            <p:ph type="body" idx="1"/>
          </p:nvPr>
        </p:nvSpPr>
        <p:spPr>
          <a:xfrm>
            <a:off x="1197609" y="515400"/>
            <a:ext cx="11728210" cy="975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29"/>
              <a:buFont typeface="Calibri"/>
              <a:buNone/>
              <a:defRPr sz="6029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  <a:defRPr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ustom Layout 3">
  <p:cSld name="CUSTOM_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gc47fad50e6_0_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20104099" cy="11308591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gc47fad50e6_0_59"/>
          <p:cNvSpPr/>
          <p:nvPr/>
        </p:nvSpPr>
        <p:spPr>
          <a:xfrm>
            <a:off x="14639275" y="8444150"/>
            <a:ext cx="5004300" cy="24897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" name="Google Shape;39;gc47fad50e6_0_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827391" y="8144390"/>
            <a:ext cx="4000500" cy="2100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3" r:id="rId3"/>
    <p:sldLayoutId id="2147483654" r:id="rId4"/>
    <p:sldLayoutId id="2147483656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www.hbku.edu.qa/en/cl/staff/zachary-r-calo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c47fad50e6_0_120"/>
          <p:cNvSpPr txBox="1"/>
          <p:nvPr/>
        </p:nvSpPr>
        <p:spPr>
          <a:xfrm>
            <a:off x="1484955" y="2738709"/>
            <a:ext cx="15143357" cy="24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925" rIns="0" bIns="0" anchor="t" anchorCtr="0">
            <a:noAutofit/>
          </a:bodyPr>
          <a:lstStyle/>
          <a:p>
            <a:pPr lvl="0">
              <a:buSzPts val="3600"/>
            </a:pPr>
            <a:r>
              <a:rPr lang="en-US" sz="9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HBKU Innovation Directorate </a:t>
            </a:r>
          </a:p>
          <a:p>
            <a:pPr lvl="0">
              <a:buSzPts val="3600"/>
            </a:pPr>
            <a:r>
              <a:rPr lang="en-US" sz="48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Innovation Center – Expertise Catalog V1.</a:t>
            </a:r>
          </a:p>
        </p:txBody>
      </p:sp>
      <p:sp>
        <p:nvSpPr>
          <p:cNvPr id="46" name="Google Shape;46;gc47fad50e6_0_120"/>
          <p:cNvSpPr/>
          <p:nvPr/>
        </p:nvSpPr>
        <p:spPr>
          <a:xfrm>
            <a:off x="1364610" y="5680970"/>
            <a:ext cx="4591200" cy="723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4100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October 25</a:t>
            </a:r>
            <a:r>
              <a:rPr lang="en-US" sz="4100" b="0" i="0" u="none" strike="noStrike" cap="none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, 2021</a:t>
            </a:r>
            <a:endParaRPr sz="500" b="0" i="0" u="none" strike="noStrike" cap="none" dirty="0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D07BC5B-FF9E-2B45-ABB1-41FDB7835175}"/>
              </a:ext>
            </a:extLst>
          </p:cNvPr>
          <p:cNvGrpSpPr/>
          <p:nvPr/>
        </p:nvGrpSpPr>
        <p:grpSpPr>
          <a:xfrm>
            <a:off x="1364599" y="7298873"/>
            <a:ext cx="8983733" cy="2016214"/>
            <a:chOff x="515071" y="3114383"/>
            <a:chExt cx="5850352" cy="119598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96E39A8-6F49-B746-A784-3A25E104421E}"/>
                </a:ext>
              </a:extLst>
            </p:cNvPr>
            <p:cNvSpPr txBox="1"/>
            <p:nvPr/>
          </p:nvSpPr>
          <p:spPr>
            <a:xfrm>
              <a:off x="515071" y="3114383"/>
              <a:ext cx="577288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3600" b="1" dirty="0">
                  <a:solidFill>
                    <a:schemeClr val="tx1"/>
                  </a:solidFill>
                  <a:latin typeface="Calibri" panose="020F0502020204030204" pitchFamily="34" charset="0"/>
                  <a:ea typeface="Arial" charset="0"/>
                  <a:cs typeface="Calibri" panose="020F0502020204030204" pitchFamily="34" charset="0"/>
                </a:rPr>
                <a:t>Nadir Yıldırım, PhD</a:t>
              </a:r>
              <a:endParaRPr lang="ko-KR" altLang="en-US" sz="3600" b="1" dirty="0">
                <a:solidFill>
                  <a:schemeClr val="tx1"/>
                </a:solidFill>
                <a:latin typeface="Calibri" panose="020F0502020204030204" pitchFamily="34" charset="0"/>
                <a:ea typeface="Arial" charset="0"/>
                <a:cs typeface="Calibri" panose="020F050202020403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099B82-A74F-0A4D-A84F-534CAAE6A97B}"/>
                </a:ext>
              </a:extLst>
            </p:cNvPr>
            <p:cNvSpPr txBox="1"/>
            <p:nvPr/>
          </p:nvSpPr>
          <p:spPr>
            <a:xfrm>
              <a:off x="515071" y="3836365"/>
              <a:ext cx="5850352" cy="31036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dirty="0">
                  <a:solidFill>
                    <a:schemeClr val="tx1"/>
                  </a:solidFill>
                  <a:latin typeface="Calibri" panose="020F0502020204030204" pitchFamily="34" charset="0"/>
                  <a:ea typeface="Arial" charset="0"/>
                  <a:cs typeface="Calibri" panose="020F0502020204030204" pitchFamily="34" charset="0"/>
                </a:rPr>
                <a:t>Innovation Director</a:t>
              </a:r>
              <a:endParaRPr lang="ko-KR" altLang="en-US" sz="2800" dirty="0">
                <a:solidFill>
                  <a:schemeClr val="tx1"/>
                </a:solidFill>
                <a:latin typeface="Calibri" panose="020F0502020204030204" pitchFamily="34" charset="0"/>
                <a:ea typeface="Arial" charset="0"/>
                <a:cs typeface="Calibri" panose="020F0502020204030204" pitchFamily="34" charset="0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88734BF-0346-6744-8E9E-FF4F93378851}"/>
                </a:ext>
              </a:extLst>
            </p:cNvPr>
            <p:cNvCxnSpPr/>
            <p:nvPr/>
          </p:nvCxnSpPr>
          <p:spPr>
            <a:xfrm>
              <a:off x="593449" y="4310364"/>
              <a:ext cx="5486400" cy="0"/>
            </a:xfrm>
            <a:prstGeom prst="line">
              <a:avLst/>
            </a:prstGeom>
            <a:ln w="2222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199A1583-5733-6E4A-B337-8FC97590FFB1}"/>
                </a:ext>
              </a:extLst>
            </p:cNvPr>
            <p:cNvSpPr/>
            <p:nvPr/>
          </p:nvSpPr>
          <p:spPr>
            <a:xfrm>
              <a:off x="5560526" y="3672336"/>
              <a:ext cx="519323" cy="519265"/>
            </a:xfrm>
            <a:custGeom>
              <a:avLst/>
              <a:gdLst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688485 w 3888432"/>
                <a:gd name="connsiteY5" fmla="*/ 147563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2688485 w 3888432"/>
                <a:gd name="connsiteY17" fmla="*/ 1475633 h 3960440"/>
                <a:gd name="connsiteX18" fmla="*/ 878058 w 3888432"/>
                <a:gd name="connsiteY18" fmla="*/ 648072 h 3960440"/>
                <a:gd name="connsiteX19" fmla="*/ 554477 w 3888432"/>
                <a:gd name="connsiteY19" fmla="*/ 971653 h 3960440"/>
                <a:gd name="connsiteX20" fmla="*/ 878058 w 3888432"/>
                <a:gd name="connsiteY20" fmla="*/ 1295234 h 3960440"/>
                <a:gd name="connsiteX21" fmla="*/ 1201639 w 3888432"/>
                <a:gd name="connsiteY21" fmla="*/ 971653 h 3960440"/>
                <a:gd name="connsiteX22" fmla="*/ 878058 w 3888432"/>
                <a:gd name="connsiteY22" fmla="*/ 648072 h 3960440"/>
                <a:gd name="connsiteX23" fmla="*/ 333511 w 3888432"/>
                <a:gd name="connsiteY23" fmla="*/ 0 h 3960440"/>
                <a:gd name="connsiteX24" fmla="*/ 3554921 w 3888432"/>
                <a:gd name="connsiteY24" fmla="*/ 0 h 3960440"/>
                <a:gd name="connsiteX25" fmla="*/ 3888432 w 3888432"/>
                <a:gd name="connsiteY25" fmla="*/ 333511 h 3960440"/>
                <a:gd name="connsiteX26" fmla="*/ 3888432 w 3888432"/>
                <a:gd name="connsiteY26" fmla="*/ 3626929 h 3960440"/>
                <a:gd name="connsiteX27" fmla="*/ 3554921 w 3888432"/>
                <a:gd name="connsiteY27" fmla="*/ 3960440 h 3960440"/>
                <a:gd name="connsiteX28" fmla="*/ 333511 w 3888432"/>
                <a:gd name="connsiteY28" fmla="*/ 3960440 h 3960440"/>
                <a:gd name="connsiteX29" fmla="*/ 0 w 3888432"/>
                <a:gd name="connsiteY29" fmla="*/ 3626929 h 3960440"/>
                <a:gd name="connsiteX30" fmla="*/ 0 w 3888432"/>
                <a:gd name="connsiteY30" fmla="*/ 333511 h 3960440"/>
                <a:gd name="connsiteX31" fmla="*/ 333511 w 3888432"/>
                <a:gd name="connsiteY31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88432" h="3960440">
                  <a:moveTo>
                    <a:pt x="554477" y="1512168"/>
                  </a:moveTo>
                  <a:lnTo>
                    <a:pt x="554477" y="3312368"/>
                  </a:lnTo>
                  <a:lnTo>
                    <a:pt x="1201638" y="3312368"/>
                  </a:lnTo>
                  <a:lnTo>
                    <a:pt x="1201638" y="1512168"/>
                  </a:lnTo>
                  <a:lnTo>
                    <a:pt x="554477" y="1512168"/>
                  </a:lnTo>
                  <a:close/>
                  <a:moveTo>
                    <a:pt x="2840340" y="1479943"/>
                  </a:moveTo>
                  <a:cubicBezTo>
                    <a:pt x="2293254" y="1484797"/>
                    <a:pt x="2254084" y="1780470"/>
                    <a:pt x="2136833" y="1785510"/>
                  </a:cubicBezTo>
                  <a:lnTo>
                    <a:pt x="2136833" y="1510185"/>
                  </a:lnTo>
                  <a:lnTo>
                    <a:pt x="1489672" y="1510185"/>
                  </a:lnTo>
                  <a:lnTo>
                    <a:pt x="1489672" y="3310385"/>
                  </a:lnTo>
                  <a:lnTo>
                    <a:pt x="2136833" y="3310385"/>
                  </a:lnTo>
                  <a:cubicBezTo>
                    <a:pt x="2140283" y="2925445"/>
                    <a:pt x="2133383" y="2560917"/>
                    <a:pt x="2147184" y="2155564"/>
                  </a:cubicBezTo>
                  <a:cubicBezTo>
                    <a:pt x="2187272" y="1842063"/>
                    <a:pt x="2668986" y="1938990"/>
                    <a:pt x="2673919" y="2138897"/>
                  </a:cubicBezTo>
                  <a:lnTo>
                    <a:pt x="2679688" y="3312366"/>
                  </a:lnTo>
                  <a:lnTo>
                    <a:pt x="3326849" y="3312366"/>
                  </a:lnTo>
                  <a:cubicBezTo>
                    <a:pt x="3329155" y="2917782"/>
                    <a:pt x="3331462" y="2523197"/>
                    <a:pt x="3333768" y="2128613"/>
                  </a:cubicBezTo>
                  <a:cubicBezTo>
                    <a:pt x="3339026" y="1942962"/>
                    <a:pt x="3184753" y="1475890"/>
                    <a:pt x="2840340" y="1479943"/>
                  </a:cubicBezTo>
                  <a:close/>
                  <a:moveTo>
                    <a:pt x="878058" y="648072"/>
                  </a:moveTo>
                  <a:cubicBezTo>
                    <a:pt x="699349" y="648072"/>
                    <a:pt x="554477" y="792944"/>
                    <a:pt x="554477" y="971653"/>
                  </a:cubicBezTo>
                  <a:cubicBezTo>
                    <a:pt x="554477" y="1150362"/>
                    <a:pt x="699349" y="1295234"/>
                    <a:pt x="878058" y="1295234"/>
                  </a:cubicBezTo>
                  <a:cubicBezTo>
                    <a:pt x="1056767" y="1295234"/>
                    <a:pt x="1201639" y="1150362"/>
                    <a:pt x="1201639" y="971653"/>
                  </a:cubicBezTo>
                  <a:cubicBezTo>
                    <a:pt x="1201639" y="792944"/>
                    <a:pt x="1056767" y="648072"/>
                    <a:pt x="878058" y="648072"/>
                  </a:cubicBezTo>
                  <a:close/>
                  <a:moveTo>
                    <a:pt x="333511" y="0"/>
                  </a:moveTo>
                  <a:lnTo>
                    <a:pt x="3554921" y="0"/>
                  </a:lnTo>
                  <a:cubicBezTo>
                    <a:pt x="3739114" y="0"/>
                    <a:pt x="3888432" y="149318"/>
                    <a:pt x="3888432" y="333511"/>
                  </a:cubicBezTo>
                  <a:lnTo>
                    <a:pt x="3888432" y="3626929"/>
                  </a:lnTo>
                  <a:cubicBezTo>
                    <a:pt x="3888432" y="3811122"/>
                    <a:pt x="3739114" y="3960440"/>
                    <a:pt x="3554921" y="3960440"/>
                  </a:cubicBezTo>
                  <a:lnTo>
                    <a:pt x="333511" y="3960440"/>
                  </a:lnTo>
                  <a:cubicBezTo>
                    <a:pt x="149318" y="3960440"/>
                    <a:pt x="0" y="3811122"/>
                    <a:pt x="0" y="3626929"/>
                  </a:cubicBezTo>
                  <a:lnTo>
                    <a:pt x="0" y="333511"/>
                  </a:lnTo>
                  <a:cubicBezTo>
                    <a:pt x="0" y="149318"/>
                    <a:pt x="149318" y="0"/>
                    <a:pt x="333511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0" name="Google Shape;441;p53">
            <a:extLst>
              <a:ext uri="{FF2B5EF4-FFF2-40B4-BE49-F238E27FC236}">
                <a16:creationId xmlns:a16="http://schemas.microsoft.com/office/drawing/2014/main" id="{D890C602-9060-BE45-81AD-A474C7EBEDF8}"/>
              </a:ext>
            </a:extLst>
          </p:cNvPr>
          <p:cNvSpPr txBox="1"/>
          <p:nvPr/>
        </p:nvSpPr>
        <p:spPr>
          <a:xfrm>
            <a:off x="1434163" y="10282526"/>
            <a:ext cx="8004300" cy="8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-US" sz="4200" b="0" i="0" u="none" strike="noStrike" cap="none" dirty="0" err="1">
                <a:solidFill>
                  <a:srgbClr val="FEFFFE"/>
                </a:solidFill>
                <a:latin typeface="Calibri"/>
                <a:ea typeface="Calibri"/>
                <a:cs typeface="Calibri"/>
                <a:sym typeface="Calibri"/>
              </a:rPr>
              <a:t>www.hbku.edu.qa</a:t>
            </a:r>
            <a:endParaRPr sz="4200" b="0" i="0" u="none" strike="noStrike" cap="none" dirty="0">
              <a:solidFill>
                <a:srgbClr val="FEFFF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bg1"/>
                </a:solidFill>
              </a:rPr>
              <a:t>10</a:t>
            </a:fld>
            <a:endParaRPr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EE65397-C689-444F-84F9-A372A01466FB}"/>
              </a:ext>
            </a:extLst>
          </p:cNvPr>
          <p:cNvCxnSpPr>
            <a:cxnSpLocks/>
          </p:cNvCxnSpPr>
          <p:nvPr/>
        </p:nvCxnSpPr>
        <p:spPr>
          <a:xfrm>
            <a:off x="342703" y="866588"/>
            <a:ext cx="2592357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E3500B-FCD3-3646-91A8-EB776E94C4B0}"/>
              </a:ext>
            </a:extLst>
          </p:cNvPr>
          <p:cNvCxnSpPr>
            <a:cxnSpLocks/>
          </p:cNvCxnSpPr>
          <p:nvPr/>
        </p:nvCxnSpPr>
        <p:spPr>
          <a:xfrm>
            <a:off x="321917" y="10714177"/>
            <a:ext cx="19385280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0AA66F8-A066-1042-A75C-692A6072FE97}"/>
              </a:ext>
            </a:extLst>
          </p:cNvPr>
          <p:cNvSpPr txBox="1"/>
          <p:nvPr/>
        </p:nvSpPr>
        <p:spPr>
          <a:xfrm>
            <a:off x="342703" y="1622802"/>
            <a:ext cx="1976139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Notes: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same sub-theme can be located under different Themes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same expert can be located under different sub-themes based on his/her expertise areas.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 1. 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‘Social Computing’ sub-theme might already be covering the ‘</a:t>
            </a:r>
            <a:r>
              <a:rPr lang="en-US" sz="3200" dirty="0">
                <a:solidFill>
                  <a:srgbClr val="00206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News and Social Media Analytics</a:t>
            </a:r>
            <a:r>
              <a:rPr lang="en-US" sz="3200" dirty="0">
                <a:solidFill>
                  <a:srgbClr val="002060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’ sub-theme. However; The 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‘</a:t>
            </a:r>
            <a:r>
              <a:rPr lang="en-US" sz="3200" dirty="0">
                <a:solidFill>
                  <a:srgbClr val="00206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News and Social Media Analytics</a:t>
            </a:r>
            <a:r>
              <a:rPr lang="en-US" sz="3200" dirty="0">
                <a:solidFill>
                  <a:srgbClr val="002060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’ sub-theme is a hot topic and should be easily found in seconds. Or the stakeholder who is looking for collaboration or consultancy support on 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‘</a:t>
            </a:r>
            <a:r>
              <a:rPr lang="en-US" sz="3200" dirty="0">
                <a:solidFill>
                  <a:srgbClr val="00206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News and Social Media Analytics</a:t>
            </a:r>
            <a:r>
              <a:rPr lang="en-US" sz="3200" dirty="0">
                <a:solidFill>
                  <a:srgbClr val="002060"/>
                </a:solidFill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’ might not be well aware that it can be found under ‘Social Computing’ sub-theme.</a:t>
            </a: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296;p16">
            <a:extLst>
              <a:ext uri="{FF2B5EF4-FFF2-40B4-BE49-F238E27FC236}">
                <a16:creationId xmlns:a16="http://schemas.microsoft.com/office/drawing/2014/main" id="{C2AEC17F-5B2E-494C-A78F-74FB4F5E74D9}"/>
              </a:ext>
            </a:extLst>
          </p:cNvPr>
          <p:cNvSpPr txBox="1"/>
          <p:nvPr/>
        </p:nvSpPr>
        <p:spPr>
          <a:xfrm>
            <a:off x="296487" y="243812"/>
            <a:ext cx="12421985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77">
              <a:buClr>
                <a:srgbClr val="000000"/>
              </a:buClr>
              <a:buSzPts val="7000"/>
            </a:pPr>
            <a:r>
              <a:rPr lang="en-US" sz="40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HBKU EXPERTISE CATALOG</a:t>
            </a:r>
            <a:endParaRPr lang="en-US" sz="40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0637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bg1"/>
                </a:solidFill>
              </a:rPr>
              <a:t>11</a:t>
            </a:fld>
            <a:endParaRPr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EE65397-C689-444F-84F9-A372A01466FB}"/>
              </a:ext>
            </a:extLst>
          </p:cNvPr>
          <p:cNvCxnSpPr>
            <a:cxnSpLocks/>
          </p:cNvCxnSpPr>
          <p:nvPr/>
        </p:nvCxnSpPr>
        <p:spPr>
          <a:xfrm>
            <a:off x="342703" y="866588"/>
            <a:ext cx="2592357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E3500B-FCD3-3646-91A8-EB776E94C4B0}"/>
              </a:ext>
            </a:extLst>
          </p:cNvPr>
          <p:cNvCxnSpPr>
            <a:cxnSpLocks/>
          </p:cNvCxnSpPr>
          <p:nvPr/>
        </p:nvCxnSpPr>
        <p:spPr>
          <a:xfrm>
            <a:off x="321917" y="10714177"/>
            <a:ext cx="19385280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E50AA71-14F0-5E47-9FD3-8B859FEB9FD5}"/>
              </a:ext>
            </a:extLst>
          </p:cNvPr>
          <p:cNvSpPr txBox="1"/>
          <p:nvPr/>
        </p:nvSpPr>
        <p:spPr>
          <a:xfrm>
            <a:off x="342703" y="1622802"/>
            <a:ext cx="18194679" cy="7602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Following Steps for 2022 (Phase II)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Automated System. 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 individual enrollment and leave option needs to be designed, developed and integrated for the following term.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overall goal is to update the expertise catalog through the enrollment and leave system by the joiners and leavers.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 1. 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Once a new faculty member joins to HBKU, he/she will fill out and submit an online form includes his/her Theme (s), Sub-theme (s) and Personal Webpage Link information.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 2. 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Once a current faculty member leaves, he/she will fill out and submit the one-page online form where he/she states his/her leave.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models and methods are open for discussion. Nothing to worry about for now (Phase I).</a:t>
            </a:r>
          </a:p>
        </p:txBody>
      </p:sp>
      <p:sp>
        <p:nvSpPr>
          <p:cNvPr id="7" name="Google Shape;296;p16">
            <a:extLst>
              <a:ext uri="{FF2B5EF4-FFF2-40B4-BE49-F238E27FC236}">
                <a16:creationId xmlns:a16="http://schemas.microsoft.com/office/drawing/2014/main" id="{8733AA9F-9D6A-164B-A0B0-A964B48B970C}"/>
              </a:ext>
            </a:extLst>
          </p:cNvPr>
          <p:cNvSpPr txBox="1"/>
          <p:nvPr/>
        </p:nvSpPr>
        <p:spPr>
          <a:xfrm>
            <a:off x="296487" y="243812"/>
            <a:ext cx="12421985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77">
              <a:buClr>
                <a:srgbClr val="000000"/>
              </a:buClr>
              <a:buSzPts val="7000"/>
            </a:pPr>
            <a:r>
              <a:rPr lang="en-US" sz="40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HBKU EXPERTISE CATALOG</a:t>
            </a:r>
            <a:endParaRPr lang="en-US" sz="40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95754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3"/>
          <p:cNvSpPr txBox="1"/>
          <p:nvPr/>
        </p:nvSpPr>
        <p:spPr>
          <a:xfrm>
            <a:off x="873050" y="10282526"/>
            <a:ext cx="8004300" cy="8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-US" sz="4200" b="0" i="0" u="none" strike="noStrike" cap="none" dirty="0" err="1">
                <a:solidFill>
                  <a:srgbClr val="FEFFFE"/>
                </a:solidFill>
                <a:latin typeface="Calibri"/>
                <a:ea typeface="Calibri"/>
                <a:cs typeface="Calibri"/>
                <a:sym typeface="Calibri"/>
              </a:rPr>
              <a:t>www.hbku.edu.qa</a:t>
            </a:r>
            <a:endParaRPr sz="4200" b="0" i="0" u="none" strike="noStrike" cap="none" dirty="0">
              <a:solidFill>
                <a:srgbClr val="FEFFFE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42" name="Google Shape;442;p53"/>
          <p:cNvSpPr txBox="1"/>
          <p:nvPr/>
        </p:nvSpPr>
        <p:spPr>
          <a:xfrm>
            <a:off x="873050" y="2835000"/>
            <a:ext cx="8931600" cy="36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575" tIns="20775" rIns="41575" bIns="207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rPr lang="en-US" sz="11000" b="1" i="0" u="none" strike="noStrike" cap="none">
                <a:solidFill>
                  <a:srgbClr val="FEFFFE"/>
                </a:solidFill>
                <a:latin typeface="Calibri"/>
                <a:ea typeface="Calibri"/>
                <a:cs typeface="Calibri"/>
                <a:sym typeface="Calibri"/>
              </a:rPr>
              <a:t>شكرًا</a:t>
            </a:r>
            <a:endParaRPr sz="11000" b="0" i="0" u="none" strike="noStrike" cap="none">
              <a:solidFill>
                <a:srgbClr val="FEFFF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endParaRPr sz="1000">
              <a:solidFill>
                <a:srgbClr val="FEFFF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11000">
                <a:solidFill>
                  <a:srgbClr val="FEFFFE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sz="11000" b="0" i="0" u="none" strike="noStrike" cap="none">
              <a:solidFill>
                <a:srgbClr val="FEFFF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F62776-648D-6D4C-80FB-FF9E23F099CC}"/>
              </a:ext>
            </a:extLst>
          </p:cNvPr>
          <p:cNvGrpSpPr/>
          <p:nvPr/>
        </p:nvGrpSpPr>
        <p:grpSpPr>
          <a:xfrm>
            <a:off x="873050" y="7187360"/>
            <a:ext cx="8983733" cy="2016214"/>
            <a:chOff x="515071" y="3114383"/>
            <a:chExt cx="5850352" cy="119598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7AECE45-FDE2-9440-9A2B-DAD596B4C696}"/>
                </a:ext>
              </a:extLst>
            </p:cNvPr>
            <p:cNvSpPr txBox="1"/>
            <p:nvPr/>
          </p:nvSpPr>
          <p:spPr>
            <a:xfrm>
              <a:off x="515071" y="3114383"/>
              <a:ext cx="577288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3600" b="1" dirty="0">
                  <a:solidFill>
                    <a:schemeClr val="tx1"/>
                  </a:solidFill>
                  <a:latin typeface="Calibri" panose="020F0502020204030204" pitchFamily="34" charset="0"/>
                  <a:ea typeface="Arial" charset="0"/>
                  <a:cs typeface="Calibri" panose="020F0502020204030204" pitchFamily="34" charset="0"/>
                </a:rPr>
                <a:t>Nadir Yıldırım, PhD</a:t>
              </a:r>
              <a:endParaRPr lang="ko-KR" altLang="en-US" sz="3600" b="1" dirty="0">
                <a:solidFill>
                  <a:schemeClr val="tx1"/>
                </a:solidFill>
                <a:latin typeface="Calibri" panose="020F0502020204030204" pitchFamily="34" charset="0"/>
                <a:ea typeface="Arial" charset="0"/>
                <a:cs typeface="Calibri" panose="020F050202020403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951B728-16B0-D74C-A85D-455BADAE26D4}"/>
                </a:ext>
              </a:extLst>
            </p:cNvPr>
            <p:cNvSpPr txBox="1"/>
            <p:nvPr/>
          </p:nvSpPr>
          <p:spPr>
            <a:xfrm>
              <a:off x="515071" y="3836365"/>
              <a:ext cx="5850352" cy="31036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dirty="0">
                  <a:solidFill>
                    <a:schemeClr val="tx1"/>
                  </a:solidFill>
                  <a:latin typeface="Calibri" panose="020F0502020204030204" pitchFamily="34" charset="0"/>
                  <a:ea typeface="Arial" charset="0"/>
                  <a:cs typeface="Calibri" panose="020F0502020204030204" pitchFamily="34" charset="0"/>
                </a:rPr>
                <a:t>Innovation Director</a:t>
              </a:r>
              <a:endParaRPr lang="ko-KR" altLang="en-US" sz="2800" dirty="0">
                <a:solidFill>
                  <a:schemeClr val="tx1"/>
                </a:solidFill>
                <a:latin typeface="Calibri" panose="020F0502020204030204" pitchFamily="34" charset="0"/>
                <a:ea typeface="Arial" charset="0"/>
                <a:cs typeface="Calibri" panose="020F0502020204030204" pitchFamily="34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E9A857E-8E1D-914B-915F-F33D67E5A485}"/>
                </a:ext>
              </a:extLst>
            </p:cNvPr>
            <p:cNvCxnSpPr/>
            <p:nvPr/>
          </p:nvCxnSpPr>
          <p:spPr>
            <a:xfrm>
              <a:off x="593449" y="4310364"/>
              <a:ext cx="5486400" cy="0"/>
            </a:xfrm>
            <a:prstGeom prst="line">
              <a:avLst/>
            </a:prstGeom>
            <a:ln w="2222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ounded Rectangle 8">
              <a:extLst>
                <a:ext uri="{FF2B5EF4-FFF2-40B4-BE49-F238E27FC236}">
                  <a16:creationId xmlns:a16="http://schemas.microsoft.com/office/drawing/2014/main" id="{F8362069-5698-3D4A-B3D0-338595F68A47}"/>
                </a:ext>
              </a:extLst>
            </p:cNvPr>
            <p:cNvSpPr/>
            <p:nvPr/>
          </p:nvSpPr>
          <p:spPr>
            <a:xfrm>
              <a:off x="5560526" y="3672336"/>
              <a:ext cx="519323" cy="519265"/>
            </a:xfrm>
            <a:custGeom>
              <a:avLst/>
              <a:gdLst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688485 w 3888432"/>
                <a:gd name="connsiteY5" fmla="*/ 147563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2688485 w 3888432"/>
                <a:gd name="connsiteY17" fmla="*/ 1475633 h 3960440"/>
                <a:gd name="connsiteX18" fmla="*/ 878058 w 3888432"/>
                <a:gd name="connsiteY18" fmla="*/ 648072 h 3960440"/>
                <a:gd name="connsiteX19" fmla="*/ 554477 w 3888432"/>
                <a:gd name="connsiteY19" fmla="*/ 971653 h 3960440"/>
                <a:gd name="connsiteX20" fmla="*/ 878058 w 3888432"/>
                <a:gd name="connsiteY20" fmla="*/ 1295234 h 3960440"/>
                <a:gd name="connsiteX21" fmla="*/ 1201639 w 3888432"/>
                <a:gd name="connsiteY21" fmla="*/ 971653 h 3960440"/>
                <a:gd name="connsiteX22" fmla="*/ 878058 w 3888432"/>
                <a:gd name="connsiteY22" fmla="*/ 648072 h 3960440"/>
                <a:gd name="connsiteX23" fmla="*/ 333511 w 3888432"/>
                <a:gd name="connsiteY23" fmla="*/ 0 h 3960440"/>
                <a:gd name="connsiteX24" fmla="*/ 3554921 w 3888432"/>
                <a:gd name="connsiteY24" fmla="*/ 0 h 3960440"/>
                <a:gd name="connsiteX25" fmla="*/ 3888432 w 3888432"/>
                <a:gd name="connsiteY25" fmla="*/ 333511 h 3960440"/>
                <a:gd name="connsiteX26" fmla="*/ 3888432 w 3888432"/>
                <a:gd name="connsiteY26" fmla="*/ 3626929 h 3960440"/>
                <a:gd name="connsiteX27" fmla="*/ 3554921 w 3888432"/>
                <a:gd name="connsiteY27" fmla="*/ 3960440 h 3960440"/>
                <a:gd name="connsiteX28" fmla="*/ 333511 w 3888432"/>
                <a:gd name="connsiteY28" fmla="*/ 3960440 h 3960440"/>
                <a:gd name="connsiteX29" fmla="*/ 0 w 3888432"/>
                <a:gd name="connsiteY29" fmla="*/ 3626929 h 3960440"/>
                <a:gd name="connsiteX30" fmla="*/ 0 w 3888432"/>
                <a:gd name="connsiteY30" fmla="*/ 333511 h 3960440"/>
                <a:gd name="connsiteX31" fmla="*/ 333511 w 3888432"/>
                <a:gd name="connsiteY31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36833 w 3888432"/>
                <a:gd name="connsiteY11" fmla="*/ 2084121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  <a:gd name="connsiteX0" fmla="*/ 554477 w 3888432"/>
                <a:gd name="connsiteY0" fmla="*/ 1512168 h 3960440"/>
                <a:gd name="connsiteX1" fmla="*/ 554477 w 3888432"/>
                <a:gd name="connsiteY1" fmla="*/ 3312368 h 3960440"/>
                <a:gd name="connsiteX2" fmla="*/ 1201638 w 3888432"/>
                <a:gd name="connsiteY2" fmla="*/ 3312368 h 3960440"/>
                <a:gd name="connsiteX3" fmla="*/ 1201638 w 3888432"/>
                <a:gd name="connsiteY3" fmla="*/ 1512168 h 3960440"/>
                <a:gd name="connsiteX4" fmla="*/ 554477 w 3888432"/>
                <a:gd name="connsiteY4" fmla="*/ 1512168 h 3960440"/>
                <a:gd name="connsiteX5" fmla="*/ 2840340 w 3888432"/>
                <a:gd name="connsiteY5" fmla="*/ 1479943 h 3960440"/>
                <a:gd name="connsiteX6" fmla="*/ 2136833 w 3888432"/>
                <a:gd name="connsiteY6" fmla="*/ 1785510 h 3960440"/>
                <a:gd name="connsiteX7" fmla="*/ 2136833 w 3888432"/>
                <a:gd name="connsiteY7" fmla="*/ 1510185 h 3960440"/>
                <a:gd name="connsiteX8" fmla="*/ 1489672 w 3888432"/>
                <a:gd name="connsiteY8" fmla="*/ 1510185 h 3960440"/>
                <a:gd name="connsiteX9" fmla="*/ 1489672 w 3888432"/>
                <a:gd name="connsiteY9" fmla="*/ 3310385 h 3960440"/>
                <a:gd name="connsiteX10" fmla="*/ 2136833 w 3888432"/>
                <a:gd name="connsiteY10" fmla="*/ 3310385 h 3960440"/>
                <a:gd name="connsiteX11" fmla="*/ 2147184 w 3888432"/>
                <a:gd name="connsiteY11" fmla="*/ 2155564 h 3960440"/>
                <a:gd name="connsiteX12" fmla="*/ 2673919 w 3888432"/>
                <a:gd name="connsiteY12" fmla="*/ 2138897 h 3960440"/>
                <a:gd name="connsiteX13" fmla="*/ 2679688 w 3888432"/>
                <a:gd name="connsiteY13" fmla="*/ 3312366 h 3960440"/>
                <a:gd name="connsiteX14" fmla="*/ 3326849 w 3888432"/>
                <a:gd name="connsiteY14" fmla="*/ 3312366 h 3960440"/>
                <a:gd name="connsiteX15" fmla="*/ 3333768 w 3888432"/>
                <a:gd name="connsiteY15" fmla="*/ 2128613 h 3960440"/>
                <a:gd name="connsiteX16" fmla="*/ 2840340 w 3888432"/>
                <a:gd name="connsiteY16" fmla="*/ 1479943 h 3960440"/>
                <a:gd name="connsiteX17" fmla="*/ 878058 w 3888432"/>
                <a:gd name="connsiteY17" fmla="*/ 648072 h 3960440"/>
                <a:gd name="connsiteX18" fmla="*/ 554477 w 3888432"/>
                <a:gd name="connsiteY18" fmla="*/ 971653 h 3960440"/>
                <a:gd name="connsiteX19" fmla="*/ 878058 w 3888432"/>
                <a:gd name="connsiteY19" fmla="*/ 1295234 h 3960440"/>
                <a:gd name="connsiteX20" fmla="*/ 1201639 w 3888432"/>
                <a:gd name="connsiteY20" fmla="*/ 971653 h 3960440"/>
                <a:gd name="connsiteX21" fmla="*/ 878058 w 3888432"/>
                <a:gd name="connsiteY21" fmla="*/ 648072 h 3960440"/>
                <a:gd name="connsiteX22" fmla="*/ 333511 w 3888432"/>
                <a:gd name="connsiteY22" fmla="*/ 0 h 3960440"/>
                <a:gd name="connsiteX23" fmla="*/ 3554921 w 3888432"/>
                <a:gd name="connsiteY23" fmla="*/ 0 h 3960440"/>
                <a:gd name="connsiteX24" fmla="*/ 3888432 w 3888432"/>
                <a:gd name="connsiteY24" fmla="*/ 333511 h 3960440"/>
                <a:gd name="connsiteX25" fmla="*/ 3888432 w 3888432"/>
                <a:gd name="connsiteY25" fmla="*/ 3626929 h 3960440"/>
                <a:gd name="connsiteX26" fmla="*/ 3554921 w 3888432"/>
                <a:gd name="connsiteY26" fmla="*/ 3960440 h 3960440"/>
                <a:gd name="connsiteX27" fmla="*/ 333511 w 3888432"/>
                <a:gd name="connsiteY27" fmla="*/ 3960440 h 3960440"/>
                <a:gd name="connsiteX28" fmla="*/ 0 w 3888432"/>
                <a:gd name="connsiteY28" fmla="*/ 3626929 h 3960440"/>
                <a:gd name="connsiteX29" fmla="*/ 0 w 3888432"/>
                <a:gd name="connsiteY29" fmla="*/ 333511 h 3960440"/>
                <a:gd name="connsiteX30" fmla="*/ 333511 w 3888432"/>
                <a:gd name="connsiteY30" fmla="*/ 0 h 396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88432" h="3960440">
                  <a:moveTo>
                    <a:pt x="554477" y="1512168"/>
                  </a:moveTo>
                  <a:lnTo>
                    <a:pt x="554477" y="3312368"/>
                  </a:lnTo>
                  <a:lnTo>
                    <a:pt x="1201638" y="3312368"/>
                  </a:lnTo>
                  <a:lnTo>
                    <a:pt x="1201638" y="1512168"/>
                  </a:lnTo>
                  <a:lnTo>
                    <a:pt x="554477" y="1512168"/>
                  </a:lnTo>
                  <a:close/>
                  <a:moveTo>
                    <a:pt x="2840340" y="1479943"/>
                  </a:moveTo>
                  <a:cubicBezTo>
                    <a:pt x="2293254" y="1484797"/>
                    <a:pt x="2254084" y="1780470"/>
                    <a:pt x="2136833" y="1785510"/>
                  </a:cubicBezTo>
                  <a:lnTo>
                    <a:pt x="2136833" y="1510185"/>
                  </a:lnTo>
                  <a:lnTo>
                    <a:pt x="1489672" y="1510185"/>
                  </a:lnTo>
                  <a:lnTo>
                    <a:pt x="1489672" y="3310385"/>
                  </a:lnTo>
                  <a:lnTo>
                    <a:pt x="2136833" y="3310385"/>
                  </a:lnTo>
                  <a:cubicBezTo>
                    <a:pt x="2140283" y="2925445"/>
                    <a:pt x="2133383" y="2560917"/>
                    <a:pt x="2147184" y="2155564"/>
                  </a:cubicBezTo>
                  <a:cubicBezTo>
                    <a:pt x="2187272" y="1842063"/>
                    <a:pt x="2668986" y="1938990"/>
                    <a:pt x="2673919" y="2138897"/>
                  </a:cubicBezTo>
                  <a:lnTo>
                    <a:pt x="2679688" y="3312366"/>
                  </a:lnTo>
                  <a:lnTo>
                    <a:pt x="3326849" y="3312366"/>
                  </a:lnTo>
                  <a:cubicBezTo>
                    <a:pt x="3329155" y="2917782"/>
                    <a:pt x="3331462" y="2523197"/>
                    <a:pt x="3333768" y="2128613"/>
                  </a:cubicBezTo>
                  <a:cubicBezTo>
                    <a:pt x="3339026" y="1942962"/>
                    <a:pt x="3184753" y="1475890"/>
                    <a:pt x="2840340" y="1479943"/>
                  </a:cubicBezTo>
                  <a:close/>
                  <a:moveTo>
                    <a:pt x="878058" y="648072"/>
                  </a:moveTo>
                  <a:cubicBezTo>
                    <a:pt x="699349" y="648072"/>
                    <a:pt x="554477" y="792944"/>
                    <a:pt x="554477" y="971653"/>
                  </a:cubicBezTo>
                  <a:cubicBezTo>
                    <a:pt x="554477" y="1150362"/>
                    <a:pt x="699349" y="1295234"/>
                    <a:pt x="878058" y="1295234"/>
                  </a:cubicBezTo>
                  <a:cubicBezTo>
                    <a:pt x="1056767" y="1295234"/>
                    <a:pt x="1201639" y="1150362"/>
                    <a:pt x="1201639" y="971653"/>
                  </a:cubicBezTo>
                  <a:cubicBezTo>
                    <a:pt x="1201639" y="792944"/>
                    <a:pt x="1056767" y="648072"/>
                    <a:pt x="878058" y="648072"/>
                  </a:cubicBezTo>
                  <a:close/>
                  <a:moveTo>
                    <a:pt x="333511" y="0"/>
                  </a:moveTo>
                  <a:lnTo>
                    <a:pt x="3554921" y="0"/>
                  </a:lnTo>
                  <a:cubicBezTo>
                    <a:pt x="3739114" y="0"/>
                    <a:pt x="3888432" y="149318"/>
                    <a:pt x="3888432" y="333511"/>
                  </a:cubicBezTo>
                  <a:lnTo>
                    <a:pt x="3888432" y="3626929"/>
                  </a:lnTo>
                  <a:cubicBezTo>
                    <a:pt x="3888432" y="3811122"/>
                    <a:pt x="3739114" y="3960440"/>
                    <a:pt x="3554921" y="3960440"/>
                  </a:cubicBezTo>
                  <a:lnTo>
                    <a:pt x="333511" y="3960440"/>
                  </a:lnTo>
                  <a:cubicBezTo>
                    <a:pt x="149318" y="3960440"/>
                    <a:pt x="0" y="3811122"/>
                    <a:pt x="0" y="3626929"/>
                  </a:cubicBezTo>
                  <a:lnTo>
                    <a:pt x="0" y="333511"/>
                  </a:lnTo>
                  <a:cubicBezTo>
                    <a:pt x="0" y="149318"/>
                    <a:pt x="149318" y="0"/>
                    <a:pt x="333511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bg1"/>
                </a:solidFill>
              </a:rPr>
              <a:t>2</a:t>
            </a:fld>
            <a:endParaRPr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EE65397-C689-444F-84F9-A372A01466FB}"/>
              </a:ext>
            </a:extLst>
          </p:cNvPr>
          <p:cNvCxnSpPr>
            <a:cxnSpLocks/>
          </p:cNvCxnSpPr>
          <p:nvPr/>
        </p:nvCxnSpPr>
        <p:spPr>
          <a:xfrm>
            <a:off x="342703" y="866588"/>
            <a:ext cx="2592357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E3500B-FCD3-3646-91A8-EB776E94C4B0}"/>
              </a:ext>
            </a:extLst>
          </p:cNvPr>
          <p:cNvCxnSpPr>
            <a:cxnSpLocks/>
          </p:cNvCxnSpPr>
          <p:nvPr/>
        </p:nvCxnSpPr>
        <p:spPr>
          <a:xfrm>
            <a:off x="321917" y="10714177"/>
            <a:ext cx="19385280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FDD95FA-3482-3A49-A6A0-7C3400DFB5F1}"/>
              </a:ext>
            </a:extLst>
          </p:cNvPr>
          <p:cNvSpPr txBox="1"/>
          <p:nvPr/>
        </p:nvSpPr>
        <p:spPr>
          <a:xfrm>
            <a:off x="342703" y="1622802"/>
            <a:ext cx="18194679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Hamad Bin Khalifa University (HBKU) Expertise Catalog (EC) </a:t>
            </a:r>
          </a:p>
          <a:p>
            <a:endParaRPr lang="en-US" sz="32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HBKU EC was designed and developed to provide easiness, agility, and the professionality for sustainable and diversified collaboration with our stakeholders. 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HBKU EC includes 8 Themes and 170 Sub-themes for visitors’ use. The system allows visitors to filter their search by themes, sub-themes, a-z, or just through a basic search bar. 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overall goal is to make our intellectual knowledge and experience reachable for interested parties in seconds. </a:t>
            </a: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Looking forward to collaborating with stakeholders for an innovation based smart and sustainable future..</a:t>
            </a:r>
          </a:p>
          <a:p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296;p16">
            <a:extLst>
              <a:ext uri="{FF2B5EF4-FFF2-40B4-BE49-F238E27FC236}">
                <a16:creationId xmlns:a16="http://schemas.microsoft.com/office/drawing/2014/main" id="{A5B86EA4-1EC0-1441-A106-A0A8444955EF}"/>
              </a:ext>
            </a:extLst>
          </p:cNvPr>
          <p:cNvSpPr txBox="1"/>
          <p:nvPr/>
        </p:nvSpPr>
        <p:spPr>
          <a:xfrm>
            <a:off x="296487" y="243812"/>
            <a:ext cx="12421985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77">
              <a:buClr>
                <a:srgbClr val="000000"/>
              </a:buClr>
              <a:buSzPts val="7000"/>
            </a:pPr>
            <a:r>
              <a:rPr lang="en-US" sz="40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HBKU INNOVATION CENTER (IC) – EXPERTISE CATALOG</a:t>
            </a:r>
            <a:endParaRPr lang="en-US" sz="40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30987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bg1"/>
                </a:solidFill>
              </a:rPr>
              <a:t>3</a:t>
            </a:fld>
            <a:endParaRPr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EE65397-C689-444F-84F9-A372A01466FB}"/>
              </a:ext>
            </a:extLst>
          </p:cNvPr>
          <p:cNvCxnSpPr>
            <a:cxnSpLocks/>
          </p:cNvCxnSpPr>
          <p:nvPr/>
        </p:nvCxnSpPr>
        <p:spPr>
          <a:xfrm>
            <a:off x="342703" y="866588"/>
            <a:ext cx="2592357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E3500B-FCD3-3646-91A8-EB776E94C4B0}"/>
              </a:ext>
            </a:extLst>
          </p:cNvPr>
          <p:cNvCxnSpPr>
            <a:cxnSpLocks/>
          </p:cNvCxnSpPr>
          <p:nvPr/>
        </p:nvCxnSpPr>
        <p:spPr>
          <a:xfrm>
            <a:off x="321917" y="10714177"/>
            <a:ext cx="19385280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Google Shape;296;p16">
            <a:extLst>
              <a:ext uri="{FF2B5EF4-FFF2-40B4-BE49-F238E27FC236}">
                <a16:creationId xmlns:a16="http://schemas.microsoft.com/office/drawing/2014/main" id="{F59BA746-E90A-4D44-8053-B275327A3177}"/>
              </a:ext>
            </a:extLst>
          </p:cNvPr>
          <p:cNvSpPr txBox="1"/>
          <p:nvPr/>
        </p:nvSpPr>
        <p:spPr>
          <a:xfrm>
            <a:off x="296487" y="243812"/>
            <a:ext cx="12421985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77">
              <a:buClr>
                <a:srgbClr val="000000"/>
              </a:buClr>
              <a:buSzPts val="7000"/>
            </a:pPr>
            <a:r>
              <a:rPr lang="en-US" sz="40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HBKU EXPERTISE CATALOG</a:t>
            </a:r>
            <a:endParaRPr lang="en-US" sz="40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9641C43C-8F30-5C47-A92B-78724F8306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418678"/>
              </p:ext>
            </p:extLst>
          </p:nvPr>
        </p:nvGraphicFramePr>
        <p:xfrm>
          <a:off x="359410" y="1887399"/>
          <a:ext cx="19385279" cy="7193280"/>
        </p:xfrm>
        <a:graphic>
          <a:graphicData uri="http://schemas.openxmlformats.org/drawingml/2006/table">
            <a:tbl>
              <a:tblPr firstRow="1" bandRow="1">
                <a:tableStyleId>{33BA3DB6-9E6A-45EB-B1E1-325DDA7197E6}</a:tableStyleId>
              </a:tblPr>
              <a:tblGrid>
                <a:gridCol w="1088246">
                  <a:extLst>
                    <a:ext uri="{9D8B030D-6E8A-4147-A177-3AD203B41FA5}">
                      <a16:colId xmlns:a16="http://schemas.microsoft.com/office/drawing/2014/main" val="2584404804"/>
                    </a:ext>
                  </a:extLst>
                </a:gridCol>
                <a:gridCol w="7028918">
                  <a:extLst>
                    <a:ext uri="{9D8B030D-6E8A-4147-A177-3AD203B41FA5}">
                      <a16:colId xmlns:a16="http://schemas.microsoft.com/office/drawing/2014/main" val="1172875355"/>
                    </a:ext>
                  </a:extLst>
                </a:gridCol>
                <a:gridCol w="803431">
                  <a:extLst>
                    <a:ext uri="{9D8B030D-6E8A-4147-A177-3AD203B41FA5}">
                      <a16:colId xmlns:a16="http://schemas.microsoft.com/office/drawing/2014/main" val="3585757181"/>
                    </a:ext>
                  </a:extLst>
                </a:gridCol>
                <a:gridCol w="803431">
                  <a:extLst>
                    <a:ext uri="{9D8B030D-6E8A-4147-A177-3AD203B41FA5}">
                      <a16:colId xmlns:a16="http://schemas.microsoft.com/office/drawing/2014/main" val="958627870"/>
                    </a:ext>
                  </a:extLst>
                </a:gridCol>
                <a:gridCol w="803431">
                  <a:extLst>
                    <a:ext uri="{9D8B030D-6E8A-4147-A177-3AD203B41FA5}">
                      <a16:colId xmlns:a16="http://schemas.microsoft.com/office/drawing/2014/main" val="2828273724"/>
                    </a:ext>
                  </a:extLst>
                </a:gridCol>
                <a:gridCol w="803431">
                  <a:extLst>
                    <a:ext uri="{9D8B030D-6E8A-4147-A177-3AD203B41FA5}">
                      <a16:colId xmlns:a16="http://schemas.microsoft.com/office/drawing/2014/main" val="2569533126"/>
                    </a:ext>
                  </a:extLst>
                </a:gridCol>
                <a:gridCol w="803431">
                  <a:extLst>
                    <a:ext uri="{9D8B030D-6E8A-4147-A177-3AD203B41FA5}">
                      <a16:colId xmlns:a16="http://schemas.microsoft.com/office/drawing/2014/main" val="560607537"/>
                    </a:ext>
                  </a:extLst>
                </a:gridCol>
                <a:gridCol w="803431">
                  <a:extLst>
                    <a:ext uri="{9D8B030D-6E8A-4147-A177-3AD203B41FA5}">
                      <a16:colId xmlns:a16="http://schemas.microsoft.com/office/drawing/2014/main" val="601979318"/>
                    </a:ext>
                  </a:extLst>
                </a:gridCol>
                <a:gridCol w="803431">
                  <a:extLst>
                    <a:ext uri="{9D8B030D-6E8A-4147-A177-3AD203B41FA5}">
                      <a16:colId xmlns:a16="http://schemas.microsoft.com/office/drawing/2014/main" val="1997860653"/>
                    </a:ext>
                  </a:extLst>
                </a:gridCol>
                <a:gridCol w="803431">
                  <a:extLst>
                    <a:ext uri="{9D8B030D-6E8A-4147-A177-3AD203B41FA5}">
                      <a16:colId xmlns:a16="http://schemas.microsoft.com/office/drawing/2014/main" val="1701035374"/>
                    </a:ext>
                  </a:extLst>
                </a:gridCol>
                <a:gridCol w="803431">
                  <a:extLst>
                    <a:ext uri="{9D8B030D-6E8A-4147-A177-3AD203B41FA5}">
                      <a16:colId xmlns:a16="http://schemas.microsoft.com/office/drawing/2014/main" val="3741488482"/>
                    </a:ext>
                  </a:extLst>
                </a:gridCol>
                <a:gridCol w="907949">
                  <a:extLst>
                    <a:ext uri="{9D8B030D-6E8A-4147-A177-3AD203B41FA5}">
                      <a16:colId xmlns:a16="http://schemas.microsoft.com/office/drawing/2014/main" val="3105245334"/>
                    </a:ext>
                  </a:extLst>
                </a:gridCol>
                <a:gridCol w="3129287">
                  <a:extLst>
                    <a:ext uri="{9D8B030D-6E8A-4147-A177-3AD203B41FA5}">
                      <a16:colId xmlns:a16="http://schemas.microsoft.com/office/drawing/2014/main" val="424846689"/>
                    </a:ext>
                  </a:extLst>
                </a:gridCol>
              </a:tblGrid>
              <a:tr h="0">
                <a:tc gridSpan="1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EXPERTISE CATALOG DESIGN AND DEVELOPMENT PROCESS (Phase I)</a:t>
                      </a:r>
                    </a:p>
                  </a:txBody>
                  <a:tcPr marL="45720" marR="45720" anchor="ctr"/>
                </a:tc>
                <a:tc hMerge="1"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Q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Q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960910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Step #</a:t>
                      </a:r>
                    </a:p>
                  </a:txBody>
                  <a:tcPr marL="45720" marR="45720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Activity</a:t>
                      </a:r>
                    </a:p>
                  </a:txBody>
                  <a:tcPr marL="45720" marR="45720" anchor="ctr"/>
                </a:tc>
                <a:tc gridSpan="9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Anticipated Timeline of Activities - 2021</a:t>
                      </a:r>
                    </a:p>
                  </a:txBody>
                  <a:tcPr marL="45720" marR="45720"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28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2022</a:t>
                      </a:r>
                    </a:p>
                  </a:txBody>
                  <a:tcPr marL="45720" marR="45720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Collaborating Parties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50884763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r>
                        <a:rPr lang="en-US" sz="2400" b="1" dirty="0"/>
                        <a:t>Step #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2400" b="1" dirty="0"/>
                        <a:t>Step 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Apr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May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Jun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Jul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Aug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Sep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Oct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Nov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Dec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Jan</a:t>
                      </a:r>
                    </a:p>
                  </a:txBody>
                  <a:tcPr marL="45720" marR="45720" anchor="ctr"/>
                </a:tc>
                <a:tc vMerge="1">
                  <a:txBody>
                    <a:bodyPr/>
                    <a:lstStyle/>
                    <a:p>
                      <a:r>
                        <a:rPr lang="en-US" sz="2400" b="1" dirty="0"/>
                        <a:t>Collaborating Parties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9421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Suggestions from Deans and RI Directors 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RIs-Colleges-IC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5164213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Preparation of Expertise Catalog V1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IC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4439162"/>
                  </a:ext>
                </a:extLst>
              </a:tr>
              <a:tr h="227271">
                <a:tc rowSpan="3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Collection of feedback from Deans and RI </a:t>
                      </a:r>
                      <a:r>
                        <a:rPr lang="en-US" sz="2800" b="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Direc</a:t>
                      </a:r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.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RIs-Colleges-IC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223134412"/>
                  </a:ext>
                </a:extLst>
              </a:tr>
              <a:tr h="4724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3.1. 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Review of Themes and Sub-themes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6443462"/>
                  </a:ext>
                </a:extLst>
              </a:tr>
              <a:tr h="4724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3.2. 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Collection of Expert Full Information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5094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Having Meeting with Communication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IC – HBKU Comm.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860464024"/>
                  </a:ext>
                </a:extLst>
              </a:tr>
              <a:tr h="184665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Demo of Online Expertise Catalog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HBKU Comm.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97748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Dr. </a:t>
                      </a:r>
                      <a:r>
                        <a:rPr lang="en-US" sz="28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Hasnah’s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Feedback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IC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73285449"/>
                  </a:ext>
                </a:extLst>
              </a:tr>
              <a:tr h="377473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Enhancement, Finalization and Final Approval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IC – HBKU Comm.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908301217"/>
                  </a:ext>
                </a:extLst>
              </a:tr>
              <a:tr h="252075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Online Publishment of HBKU Expertise Catalog</a:t>
                      </a: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720" marR="45720"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IC – HBKU Comm.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420720663"/>
                  </a:ext>
                </a:extLst>
              </a:tr>
              <a:tr h="252075">
                <a:tc gridSpan="13">
                  <a:txBody>
                    <a:bodyPr/>
                    <a:lstStyle/>
                    <a:p>
                      <a:pPr algn="l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Green color represents completed activity, yellow color represents active step, gray color represents following steps.</a:t>
                      </a:r>
                    </a:p>
                  </a:txBody>
                  <a:tcPr marL="45720" marR="45720" anchor="ctr"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Q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Q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33523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9556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bg1"/>
                </a:solidFill>
              </a:rPr>
              <a:t>4</a:t>
            </a:fld>
            <a:endParaRPr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EE65397-C689-444F-84F9-A372A01466FB}"/>
              </a:ext>
            </a:extLst>
          </p:cNvPr>
          <p:cNvCxnSpPr>
            <a:cxnSpLocks/>
          </p:cNvCxnSpPr>
          <p:nvPr/>
        </p:nvCxnSpPr>
        <p:spPr>
          <a:xfrm>
            <a:off x="342703" y="866588"/>
            <a:ext cx="2592357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E3500B-FCD3-3646-91A8-EB776E94C4B0}"/>
              </a:ext>
            </a:extLst>
          </p:cNvPr>
          <p:cNvCxnSpPr>
            <a:cxnSpLocks/>
          </p:cNvCxnSpPr>
          <p:nvPr/>
        </p:nvCxnSpPr>
        <p:spPr>
          <a:xfrm>
            <a:off x="321917" y="10714177"/>
            <a:ext cx="19385280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7BDDDF5-29FF-104A-82A5-F537F1693A74}"/>
              </a:ext>
            </a:extLst>
          </p:cNvPr>
          <p:cNvSpPr txBox="1"/>
          <p:nvPr/>
        </p:nvSpPr>
        <p:spPr>
          <a:xfrm>
            <a:off x="282116" y="2068903"/>
            <a:ext cx="19586226" cy="70788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Hamad Bin Khalifa University (HBKU) Expertise Catalog (EC)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E01A86-B34C-C048-A3E5-344F35CD509C}"/>
              </a:ext>
            </a:extLst>
          </p:cNvPr>
          <p:cNvSpPr txBox="1"/>
          <p:nvPr/>
        </p:nvSpPr>
        <p:spPr>
          <a:xfrm>
            <a:off x="282116" y="3419342"/>
            <a:ext cx="1013418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 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6C3BC4-D18D-CA45-96F9-BDA2BC744466}"/>
              </a:ext>
            </a:extLst>
          </p:cNvPr>
          <p:cNvSpPr txBox="1"/>
          <p:nvPr/>
        </p:nvSpPr>
        <p:spPr>
          <a:xfrm>
            <a:off x="5087732" y="3414895"/>
            <a:ext cx="12024446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– B – C – D – E – F – G – H – I – J – K – L – M – N – O – P – Q – R – S – T – U – V – W – X – Y – 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1E54F4-63BA-174D-943C-A2B14361473E}"/>
              </a:ext>
            </a:extLst>
          </p:cNvPr>
          <p:cNvSpPr txBox="1"/>
          <p:nvPr/>
        </p:nvSpPr>
        <p:spPr>
          <a:xfrm>
            <a:off x="17352647" y="3414895"/>
            <a:ext cx="2515695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Search:                   </a:t>
            </a:r>
          </a:p>
        </p:txBody>
      </p:sp>
      <p:sp>
        <p:nvSpPr>
          <p:cNvPr id="12" name="Text Box 77">
            <a:extLst>
              <a:ext uri="{FF2B5EF4-FFF2-40B4-BE49-F238E27FC236}">
                <a16:creationId xmlns:a16="http://schemas.microsoft.com/office/drawing/2014/main" id="{7E384E89-C30C-A147-89F6-E87F6512E12F}"/>
              </a:ext>
            </a:extLst>
          </p:cNvPr>
          <p:cNvSpPr txBox="1"/>
          <p:nvPr/>
        </p:nvSpPr>
        <p:spPr>
          <a:xfrm>
            <a:off x="15054671" y="498008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LAW</a:t>
            </a:r>
            <a:endParaRPr lang="en-US" sz="2000" b="1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3" name="Text Box 78">
            <a:extLst>
              <a:ext uri="{FF2B5EF4-FFF2-40B4-BE49-F238E27FC236}">
                <a16:creationId xmlns:a16="http://schemas.microsoft.com/office/drawing/2014/main" id="{724A4488-6530-9347-A695-9CC2AC14118B}"/>
              </a:ext>
            </a:extLst>
          </p:cNvPr>
          <p:cNvSpPr txBox="1"/>
          <p:nvPr/>
        </p:nvSpPr>
        <p:spPr>
          <a:xfrm>
            <a:off x="17487050" y="4963745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POLICY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" name="Text Box 79">
            <a:extLst>
              <a:ext uri="{FF2B5EF4-FFF2-40B4-BE49-F238E27FC236}">
                <a16:creationId xmlns:a16="http://schemas.microsoft.com/office/drawing/2014/main" id="{4D4BCD49-75DE-E247-A359-1E0DE266C310}"/>
              </a:ext>
            </a:extLst>
          </p:cNvPr>
          <p:cNvSpPr txBox="1"/>
          <p:nvPr/>
        </p:nvSpPr>
        <p:spPr>
          <a:xfrm>
            <a:off x="10127509" y="498008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HUMANITIES &amp; SOCIAL SCIENCES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5" name="Text Box 80">
            <a:extLst>
              <a:ext uri="{FF2B5EF4-FFF2-40B4-BE49-F238E27FC236}">
                <a16:creationId xmlns:a16="http://schemas.microsoft.com/office/drawing/2014/main" id="{9DDED4B0-DC05-BE45-BCCB-3F229839860E}"/>
              </a:ext>
            </a:extLst>
          </p:cNvPr>
          <p:cNvSpPr txBox="1"/>
          <p:nvPr/>
        </p:nvSpPr>
        <p:spPr>
          <a:xfrm>
            <a:off x="12591090" y="498008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ISLAMIC STUDIES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" name="Text Box 81">
            <a:extLst>
              <a:ext uri="{FF2B5EF4-FFF2-40B4-BE49-F238E27FC236}">
                <a16:creationId xmlns:a16="http://schemas.microsoft.com/office/drawing/2014/main" id="{10DA67A2-92BF-8845-B9D1-B71F130320C6}"/>
              </a:ext>
            </a:extLst>
          </p:cNvPr>
          <p:cNvSpPr txBox="1"/>
          <p:nvPr/>
        </p:nvSpPr>
        <p:spPr>
          <a:xfrm>
            <a:off x="2736766" y="498008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ENERGY, WATER AND ENVIRONMENT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" name="Text Box 82">
            <a:extLst>
              <a:ext uri="{FF2B5EF4-FFF2-40B4-BE49-F238E27FC236}">
                <a16:creationId xmlns:a16="http://schemas.microsoft.com/office/drawing/2014/main" id="{46FBE85E-EEB2-5846-BFB7-B762586CA6AF}"/>
              </a:ext>
            </a:extLst>
          </p:cNvPr>
          <p:cNvSpPr txBox="1"/>
          <p:nvPr/>
        </p:nvSpPr>
        <p:spPr>
          <a:xfrm>
            <a:off x="5200347" y="4983416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HEALTH &amp; LIFE SCIENCES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8" name="Text Box 85">
            <a:extLst>
              <a:ext uri="{FF2B5EF4-FFF2-40B4-BE49-F238E27FC236}">
                <a16:creationId xmlns:a16="http://schemas.microsoft.com/office/drawing/2014/main" id="{356691A2-631C-C941-A4B0-527507814774}"/>
              </a:ext>
            </a:extLst>
          </p:cNvPr>
          <p:cNvSpPr txBox="1"/>
          <p:nvPr/>
        </p:nvSpPr>
        <p:spPr>
          <a:xfrm>
            <a:off x="7663928" y="4981865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INNOVATION &amp; ENTREPRENEURSHIP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" name="Text Box 28">
            <a:extLst>
              <a:ext uri="{FF2B5EF4-FFF2-40B4-BE49-F238E27FC236}">
                <a16:creationId xmlns:a16="http://schemas.microsoft.com/office/drawing/2014/main" id="{AFCDD98F-7FA8-B54A-9306-2080540FDE6A}"/>
              </a:ext>
            </a:extLst>
          </p:cNvPr>
          <p:cNvSpPr txBox="1"/>
          <p:nvPr/>
        </p:nvSpPr>
        <p:spPr>
          <a:xfrm>
            <a:off x="278264" y="498452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COMPUTING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87B5A88-929D-5E45-9461-D872E6FB4AF7}"/>
              </a:ext>
            </a:extLst>
          </p:cNvPr>
          <p:cNvSpPr txBox="1"/>
          <p:nvPr/>
        </p:nvSpPr>
        <p:spPr>
          <a:xfrm>
            <a:off x="1597765" y="3421238"/>
            <a:ext cx="1186542" cy="914400"/>
          </a:xfrm>
          <a:prstGeom prst="rect">
            <a:avLst/>
          </a:prstGeom>
          <a:solidFill>
            <a:srgbClr val="00B0F0"/>
          </a:solidFill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Themes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758BB4-AECE-2842-93BD-331B48A3FB03}"/>
              </a:ext>
            </a:extLst>
          </p:cNvPr>
          <p:cNvSpPr txBox="1"/>
          <p:nvPr/>
        </p:nvSpPr>
        <p:spPr>
          <a:xfrm>
            <a:off x="3073174" y="3419342"/>
            <a:ext cx="1712327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Sub-themes</a:t>
            </a:r>
          </a:p>
        </p:txBody>
      </p:sp>
      <p:sp>
        <p:nvSpPr>
          <p:cNvPr id="22" name="Google Shape;296;p16">
            <a:extLst>
              <a:ext uri="{FF2B5EF4-FFF2-40B4-BE49-F238E27FC236}">
                <a16:creationId xmlns:a16="http://schemas.microsoft.com/office/drawing/2014/main" id="{EC9F3EFA-EB4F-354C-9F5D-03ADD64543B3}"/>
              </a:ext>
            </a:extLst>
          </p:cNvPr>
          <p:cNvSpPr txBox="1"/>
          <p:nvPr/>
        </p:nvSpPr>
        <p:spPr>
          <a:xfrm>
            <a:off x="296487" y="243812"/>
            <a:ext cx="12421985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77">
              <a:buClr>
                <a:srgbClr val="000000"/>
              </a:buClr>
              <a:buSzPts val="7000"/>
            </a:pPr>
            <a:r>
              <a:rPr lang="en-US" sz="40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HBKU EXPERTISE CATALOG</a:t>
            </a:r>
            <a:endParaRPr lang="en-US" sz="40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F08C18-0226-904A-831E-431C09C5ABC0}"/>
              </a:ext>
            </a:extLst>
          </p:cNvPr>
          <p:cNvSpPr txBox="1"/>
          <p:nvPr/>
        </p:nvSpPr>
        <p:spPr>
          <a:xfrm>
            <a:off x="3426988" y="7105367"/>
            <a:ext cx="124033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QA" sz="6600" dirty="0">
                <a:solidFill>
                  <a:srgbClr val="FF0000"/>
                </a:solidFill>
              </a:rPr>
              <a:t>PLEASE SEE EXCEL FILE # 1 FOR FULL LIST OF THEMES AND SUB-THEMES</a:t>
            </a:r>
          </a:p>
        </p:txBody>
      </p:sp>
    </p:spTree>
    <p:extLst>
      <p:ext uri="{BB962C8B-B14F-4D97-AF65-F5344CB8AC3E}">
        <p14:creationId xmlns:p14="http://schemas.microsoft.com/office/powerpoint/2010/main" val="1185558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rgbClr val="002060"/>
                </a:solidFill>
              </a:rPr>
              <a:t>5</a:t>
            </a:fld>
            <a:endParaRPr>
              <a:solidFill>
                <a:srgbClr val="002060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E3500B-FCD3-3646-91A8-EB776E94C4B0}"/>
              </a:ext>
            </a:extLst>
          </p:cNvPr>
          <p:cNvCxnSpPr>
            <a:cxnSpLocks/>
          </p:cNvCxnSpPr>
          <p:nvPr/>
        </p:nvCxnSpPr>
        <p:spPr>
          <a:xfrm>
            <a:off x="321917" y="10714177"/>
            <a:ext cx="19385280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7756C9F3-EDF7-F049-A189-8701904E6C7C}"/>
              </a:ext>
            </a:extLst>
          </p:cNvPr>
          <p:cNvSpPr txBox="1"/>
          <p:nvPr/>
        </p:nvSpPr>
        <p:spPr>
          <a:xfrm>
            <a:off x="139874" y="260423"/>
            <a:ext cx="19513296" cy="70788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Hamad Bin Khalifa University (HBKU) Expertise Catalog (EC) 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BF0820CC-C7F5-B043-B504-522408B6BB55}"/>
              </a:ext>
            </a:extLst>
          </p:cNvPr>
          <p:cNvSpPr txBox="1"/>
          <p:nvPr/>
        </p:nvSpPr>
        <p:spPr>
          <a:xfrm>
            <a:off x="132687" y="1046719"/>
            <a:ext cx="1013418" cy="4572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 all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4B41101F-7026-7E4F-8E5B-5324DEF5F718}"/>
              </a:ext>
            </a:extLst>
          </p:cNvPr>
          <p:cNvSpPr txBox="1"/>
          <p:nvPr/>
        </p:nvSpPr>
        <p:spPr>
          <a:xfrm>
            <a:off x="4938303" y="1042272"/>
            <a:ext cx="12024446" cy="4572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– B – C – D – E – F – G – H – I – J – K – L – M – N – O – P – Q – R – S – T – U – V – W – X – Y – Z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B3369A9A-033A-9F48-82E7-251AA57DA98A}"/>
              </a:ext>
            </a:extLst>
          </p:cNvPr>
          <p:cNvSpPr txBox="1"/>
          <p:nvPr/>
        </p:nvSpPr>
        <p:spPr>
          <a:xfrm>
            <a:off x="17203218" y="1042272"/>
            <a:ext cx="2432304" cy="4572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Search:                   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8DC48740-D232-A746-A0FB-3081A0E48CE5}"/>
              </a:ext>
            </a:extLst>
          </p:cNvPr>
          <p:cNvSpPr txBox="1"/>
          <p:nvPr/>
        </p:nvSpPr>
        <p:spPr>
          <a:xfrm>
            <a:off x="1448336" y="1048615"/>
            <a:ext cx="1186542" cy="4572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Themes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C7A0C12-7402-2E41-8CBC-8D93A86450E3}"/>
              </a:ext>
            </a:extLst>
          </p:cNvPr>
          <p:cNvSpPr txBox="1"/>
          <p:nvPr/>
        </p:nvSpPr>
        <p:spPr>
          <a:xfrm>
            <a:off x="2923745" y="1046719"/>
            <a:ext cx="1712327" cy="457200"/>
          </a:xfrm>
          <a:prstGeom prst="rect">
            <a:avLst/>
          </a:prstGeom>
          <a:solidFill>
            <a:srgbClr val="00B0F0"/>
          </a:solidFill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Sub-themes</a:t>
            </a:r>
          </a:p>
        </p:txBody>
      </p:sp>
      <p:sp>
        <p:nvSpPr>
          <p:cNvPr id="110" name="Text Box 1">
            <a:extLst>
              <a:ext uri="{FF2B5EF4-FFF2-40B4-BE49-F238E27FC236}">
                <a16:creationId xmlns:a16="http://schemas.microsoft.com/office/drawing/2014/main" id="{B2A2B84D-3ADB-C240-8CE1-059134FF7ED6}"/>
              </a:ext>
            </a:extLst>
          </p:cNvPr>
          <p:cNvSpPr txBox="1"/>
          <p:nvPr/>
        </p:nvSpPr>
        <p:spPr>
          <a:xfrm>
            <a:off x="9948168" y="163160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Artificial Intelligence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11" name="Text Box 4">
            <a:extLst>
              <a:ext uri="{FF2B5EF4-FFF2-40B4-BE49-F238E27FC236}">
                <a16:creationId xmlns:a16="http://schemas.microsoft.com/office/drawing/2014/main" id="{3D53BC68-5E89-ED4D-ABEA-F0950510D5A5}"/>
              </a:ext>
            </a:extLst>
          </p:cNvPr>
          <p:cNvSpPr txBox="1"/>
          <p:nvPr/>
        </p:nvSpPr>
        <p:spPr>
          <a:xfrm>
            <a:off x="11906282" y="346866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Cybersecurity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12" name="Text Box 7">
            <a:extLst>
              <a:ext uri="{FF2B5EF4-FFF2-40B4-BE49-F238E27FC236}">
                <a16:creationId xmlns:a16="http://schemas.microsoft.com/office/drawing/2014/main" id="{721828A2-ABA3-0844-B4BD-4E5BE65B3D77}"/>
              </a:ext>
            </a:extLst>
          </p:cNvPr>
          <p:cNvSpPr txBox="1"/>
          <p:nvPr/>
        </p:nvSpPr>
        <p:spPr>
          <a:xfrm>
            <a:off x="9948168" y="254156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Cardiovascular Diseases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13" name="Text Box 9">
            <a:extLst>
              <a:ext uri="{FF2B5EF4-FFF2-40B4-BE49-F238E27FC236}">
                <a16:creationId xmlns:a16="http://schemas.microsoft.com/office/drawing/2014/main" id="{0610908B-08FE-D442-BAD9-0455737AC771}"/>
              </a:ext>
            </a:extLst>
          </p:cNvPr>
          <p:cNvSpPr txBox="1"/>
          <p:nvPr/>
        </p:nvSpPr>
        <p:spPr>
          <a:xfrm>
            <a:off x="7991324" y="254092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Cardiorespiratory Physiology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24" name="Text Box 19">
            <a:extLst>
              <a:ext uri="{FF2B5EF4-FFF2-40B4-BE49-F238E27FC236}">
                <a16:creationId xmlns:a16="http://schemas.microsoft.com/office/drawing/2014/main" id="{A9873E41-160B-A446-A48A-814355616E90}"/>
              </a:ext>
            </a:extLst>
          </p:cNvPr>
          <p:cNvSpPr txBox="1"/>
          <p:nvPr/>
        </p:nvSpPr>
        <p:spPr>
          <a:xfrm>
            <a:off x="165218" y="438433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Drug Discovery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25" name="Text Box 23">
            <a:extLst>
              <a:ext uri="{FF2B5EF4-FFF2-40B4-BE49-F238E27FC236}">
                <a16:creationId xmlns:a16="http://schemas.microsoft.com/office/drawing/2014/main" id="{B29BB644-1505-C441-AC70-D8F5D95A5FA9}"/>
              </a:ext>
            </a:extLst>
          </p:cNvPr>
          <p:cNvSpPr txBox="1"/>
          <p:nvPr/>
        </p:nvSpPr>
        <p:spPr>
          <a:xfrm>
            <a:off x="158868" y="254029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Business &amp; Commercial Law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26" name="Text Box 24">
            <a:extLst>
              <a:ext uri="{FF2B5EF4-FFF2-40B4-BE49-F238E27FC236}">
                <a16:creationId xmlns:a16="http://schemas.microsoft.com/office/drawing/2014/main" id="{41F943E8-3C5A-4E47-851D-4BD85843FD79}"/>
              </a:ext>
            </a:extLst>
          </p:cNvPr>
          <p:cNvSpPr txBox="1"/>
          <p:nvPr/>
        </p:nvSpPr>
        <p:spPr>
          <a:xfrm>
            <a:off x="6040195" y="346929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Constitutional Law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27" name="Text Box 25">
            <a:extLst>
              <a:ext uri="{FF2B5EF4-FFF2-40B4-BE49-F238E27FC236}">
                <a16:creationId xmlns:a16="http://schemas.microsoft.com/office/drawing/2014/main" id="{F81AD9AE-6417-BD49-BD3A-7F595C06498D}"/>
              </a:ext>
            </a:extLst>
          </p:cNvPr>
          <p:cNvSpPr txBox="1"/>
          <p:nvPr/>
        </p:nvSpPr>
        <p:spPr>
          <a:xfrm>
            <a:off x="7998944" y="346485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Criminal Law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29" name="Text Box 27">
            <a:extLst>
              <a:ext uri="{FF2B5EF4-FFF2-40B4-BE49-F238E27FC236}">
                <a16:creationId xmlns:a16="http://schemas.microsoft.com/office/drawing/2014/main" id="{F42A9A1D-730B-FF4B-B4B6-D71789D2E79D}"/>
              </a:ext>
            </a:extLst>
          </p:cNvPr>
          <p:cNvSpPr txBox="1"/>
          <p:nvPr/>
        </p:nvSpPr>
        <p:spPr>
          <a:xfrm>
            <a:off x="6035750" y="163224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Applied Islamic Ethics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30" name="Text Box 29">
            <a:extLst>
              <a:ext uri="{FF2B5EF4-FFF2-40B4-BE49-F238E27FC236}">
                <a16:creationId xmlns:a16="http://schemas.microsoft.com/office/drawing/2014/main" id="{3710B5A4-DE81-244F-B4E1-0DE485E5D49C}"/>
              </a:ext>
            </a:extLst>
          </p:cNvPr>
          <p:cNvSpPr txBox="1"/>
          <p:nvPr/>
        </p:nvSpPr>
        <p:spPr>
          <a:xfrm>
            <a:off x="4071286" y="346802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Comparative Religion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31" name="Text Box 30">
            <a:extLst>
              <a:ext uri="{FF2B5EF4-FFF2-40B4-BE49-F238E27FC236}">
                <a16:creationId xmlns:a16="http://schemas.microsoft.com/office/drawing/2014/main" id="{0BCF40A3-DF79-3746-8104-96B9002D9AB1}"/>
              </a:ext>
            </a:extLst>
          </p:cNvPr>
          <p:cNvSpPr txBox="1"/>
          <p:nvPr/>
        </p:nvSpPr>
        <p:spPr>
          <a:xfrm>
            <a:off x="17808910" y="5317417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Health Care Law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34" name="Text Box 35">
            <a:extLst>
              <a:ext uri="{FF2B5EF4-FFF2-40B4-BE49-F238E27FC236}">
                <a16:creationId xmlns:a16="http://schemas.microsoft.com/office/drawing/2014/main" id="{75E5D64F-E291-AD49-869F-C61634A71100}"/>
              </a:ext>
            </a:extLst>
          </p:cNvPr>
          <p:cNvSpPr txBox="1"/>
          <p:nvPr/>
        </p:nvSpPr>
        <p:spPr>
          <a:xfrm>
            <a:off x="15819508" y="6233401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Islam &amp; Global Affairs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36" name="Text Box 37">
            <a:extLst>
              <a:ext uri="{FF2B5EF4-FFF2-40B4-BE49-F238E27FC236}">
                <a16:creationId xmlns:a16="http://schemas.microsoft.com/office/drawing/2014/main" id="{BEEB98FF-ED8E-3D4E-A45F-6A2675F6E7CD}"/>
              </a:ext>
            </a:extLst>
          </p:cNvPr>
          <p:cNvSpPr txBox="1"/>
          <p:nvPr/>
        </p:nvSpPr>
        <p:spPr>
          <a:xfrm>
            <a:off x="6043370" y="804066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Political Economy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37" name="Text Box 38">
            <a:extLst>
              <a:ext uri="{FF2B5EF4-FFF2-40B4-BE49-F238E27FC236}">
                <a16:creationId xmlns:a16="http://schemas.microsoft.com/office/drawing/2014/main" id="{091BB85A-DEA9-9A4F-8752-0527FCBCAF24}"/>
              </a:ext>
            </a:extLst>
          </p:cNvPr>
          <p:cNvSpPr txBox="1"/>
          <p:nvPr/>
        </p:nvSpPr>
        <p:spPr>
          <a:xfrm>
            <a:off x="17791592" y="346675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Drone Technologies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39" name="Text Box 41">
            <a:extLst>
              <a:ext uri="{FF2B5EF4-FFF2-40B4-BE49-F238E27FC236}">
                <a16:creationId xmlns:a16="http://schemas.microsoft.com/office/drawing/2014/main" id="{2A9F4926-F2D6-6D4B-ADA0-AB7D20DB25EE}"/>
              </a:ext>
            </a:extLst>
          </p:cNvPr>
          <p:cNvSpPr txBox="1"/>
          <p:nvPr/>
        </p:nvSpPr>
        <p:spPr>
          <a:xfrm>
            <a:off x="13883446" y="985930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Women and Gender in the Middle-East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1" name="Text Box 43">
            <a:extLst>
              <a:ext uri="{FF2B5EF4-FFF2-40B4-BE49-F238E27FC236}">
                <a16:creationId xmlns:a16="http://schemas.microsoft.com/office/drawing/2014/main" id="{3B2A70C7-224F-B546-89BA-20BF6E148E2A}"/>
              </a:ext>
            </a:extLst>
          </p:cNvPr>
          <p:cNvSpPr txBox="1"/>
          <p:nvPr/>
        </p:nvSpPr>
        <p:spPr>
          <a:xfrm>
            <a:off x="2119522" y="347056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Clinical Exercise Physiology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2" name="Text Box 44">
            <a:extLst>
              <a:ext uri="{FF2B5EF4-FFF2-40B4-BE49-F238E27FC236}">
                <a16:creationId xmlns:a16="http://schemas.microsoft.com/office/drawing/2014/main" id="{57907199-89E6-9C48-9B2F-5ED53488ED04}"/>
              </a:ext>
            </a:extLst>
          </p:cNvPr>
          <p:cNvSpPr txBox="1"/>
          <p:nvPr/>
        </p:nvSpPr>
        <p:spPr>
          <a:xfrm>
            <a:off x="17761920" y="6246105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Language and Linguistics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 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3" name="Text Box 45">
            <a:extLst>
              <a:ext uri="{FF2B5EF4-FFF2-40B4-BE49-F238E27FC236}">
                <a16:creationId xmlns:a16="http://schemas.microsoft.com/office/drawing/2014/main" id="{58C1FF3D-1E98-0A43-A095-7F9C9096FB09}"/>
              </a:ext>
            </a:extLst>
          </p:cNvPr>
          <p:cNvSpPr txBox="1"/>
          <p:nvPr/>
        </p:nvSpPr>
        <p:spPr>
          <a:xfrm>
            <a:off x="9951978" y="346612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CRISPR Technology in Gene Editing and SARS-CoV-2 detection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4" name="Text Box 46">
            <a:extLst>
              <a:ext uri="{FF2B5EF4-FFF2-40B4-BE49-F238E27FC236}">
                <a16:creationId xmlns:a16="http://schemas.microsoft.com/office/drawing/2014/main" id="{BFEC834D-6395-F74E-A243-6DDC7B8CB8AD}"/>
              </a:ext>
            </a:extLst>
          </p:cNvPr>
          <p:cNvSpPr txBox="1"/>
          <p:nvPr/>
        </p:nvSpPr>
        <p:spPr>
          <a:xfrm>
            <a:off x="11904377" y="805907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Protein Structure and Function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5" name="Text Box 47">
            <a:extLst>
              <a:ext uri="{FF2B5EF4-FFF2-40B4-BE49-F238E27FC236}">
                <a16:creationId xmlns:a16="http://schemas.microsoft.com/office/drawing/2014/main" id="{4D445C17-45AE-0944-A7BD-11B93128B88A}"/>
              </a:ext>
            </a:extLst>
          </p:cNvPr>
          <p:cNvSpPr txBox="1"/>
          <p:nvPr/>
        </p:nvSpPr>
        <p:spPr>
          <a:xfrm>
            <a:off x="2121427" y="802415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Pharmacogenomics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6" name="Text Box 48">
            <a:extLst>
              <a:ext uri="{FF2B5EF4-FFF2-40B4-BE49-F238E27FC236}">
                <a16:creationId xmlns:a16="http://schemas.microsoft.com/office/drawing/2014/main" id="{4DC56408-ABAC-2D46-BC76-F8A60AE39B7F}"/>
              </a:ext>
            </a:extLst>
          </p:cNvPr>
          <p:cNvSpPr txBox="1"/>
          <p:nvPr/>
        </p:nvSpPr>
        <p:spPr>
          <a:xfrm>
            <a:off x="13878366" y="163287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Biomechanics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7" name="Text Box 49">
            <a:extLst>
              <a:ext uri="{FF2B5EF4-FFF2-40B4-BE49-F238E27FC236}">
                <a16:creationId xmlns:a16="http://schemas.microsoft.com/office/drawing/2014/main" id="{288F8E48-67A0-1B40-972B-5384317D3F11}"/>
              </a:ext>
            </a:extLst>
          </p:cNvPr>
          <p:cNvSpPr txBox="1"/>
          <p:nvPr/>
        </p:nvSpPr>
        <p:spPr>
          <a:xfrm>
            <a:off x="15825223" y="895125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Social Media and Knowledge Production and Dissemination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8" name="Text Box 50">
            <a:extLst>
              <a:ext uri="{FF2B5EF4-FFF2-40B4-BE49-F238E27FC236}">
                <a16:creationId xmlns:a16="http://schemas.microsoft.com/office/drawing/2014/main" id="{4CF32817-7063-EB4C-8330-AB95D1EF3547}"/>
              </a:ext>
            </a:extLst>
          </p:cNvPr>
          <p:cNvSpPr txBox="1"/>
          <p:nvPr/>
        </p:nvSpPr>
        <p:spPr>
          <a:xfrm>
            <a:off x="2107457" y="254537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Cancer Biology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9" name="Text Box 51">
            <a:extLst>
              <a:ext uri="{FF2B5EF4-FFF2-40B4-BE49-F238E27FC236}">
                <a16:creationId xmlns:a16="http://schemas.microsoft.com/office/drawing/2014/main" id="{D0872F29-5F2D-D94B-8224-1EF0F2FFE390}"/>
              </a:ext>
            </a:extLst>
          </p:cNvPr>
          <p:cNvSpPr txBox="1"/>
          <p:nvPr/>
        </p:nvSpPr>
        <p:spPr>
          <a:xfrm>
            <a:off x="15829033" y="162525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Bioinformatic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Big Data Analytics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50" name="Text Box 52">
            <a:extLst>
              <a:ext uri="{FF2B5EF4-FFF2-40B4-BE49-F238E27FC236}">
                <a16:creationId xmlns:a16="http://schemas.microsoft.com/office/drawing/2014/main" id="{05F8C222-D913-DB41-8946-214F48CEC277}"/>
              </a:ext>
            </a:extLst>
          </p:cNvPr>
          <p:cNvSpPr txBox="1"/>
          <p:nvPr/>
        </p:nvSpPr>
        <p:spPr>
          <a:xfrm>
            <a:off x="165853" y="346612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Clinical and Exercise Epidemiology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51" name="Text Box 53">
            <a:extLst>
              <a:ext uri="{FF2B5EF4-FFF2-40B4-BE49-F238E27FC236}">
                <a16:creationId xmlns:a16="http://schemas.microsoft.com/office/drawing/2014/main" id="{73330452-589B-1543-BD9D-BA5A0A242B95}"/>
              </a:ext>
            </a:extLst>
          </p:cNvPr>
          <p:cNvSpPr txBox="1"/>
          <p:nvPr/>
        </p:nvSpPr>
        <p:spPr>
          <a:xfrm>
            <a:off x="9960868" y="985993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Validation of Educational Tests </a:t>
            </a:r>
            <a:endParaRPr lang="en-US" dirty="0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54" name="Text Box 60">
            <a:extLst>
              <a:ext uri="{FF2B5EF4-FFF2-40B4-BE49-F238E27FC236}">
                <a16:creationId xmlns:a16="http://schemas.microsoft.com/office/drawing/2014/main" id="{F4B57EAA-3E73-1B4F-9849-2D1CD1559563}"/>
              </a:ext>
            </a:extLst>
          </p:cNvPr>
          <p:cNvSpPr txBox="1"/>
          <p:nvPr/>
        </p:nvSpPr>
        <p:spPr>
          <a:xfrm>
            <a:off x="6026860" y="711292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Multisensory Communication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55" name="Text Box 68">
            <a:extLst>
              <a:ext uri="{FF2B5EF4-FFF2-40B4-BE49-F238E27FC236}">
                <a16:creationId xmlns:a16="http://schemas.microsoft.com/office/drawing/2014/main" id="{5239E51E-E367-044A-A53F-C43C2BB1EDCA}"/>
              </a:ext>
            </a:extLst>
          </p:cNvPr>
          <p:cNvSpPr txBox="1"/>
          <p:nvPr/>
        </p:nvSpPr>
        <p:spPr>
          <a:xfrm>
            <a:off x="155058" y="6234036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Health Promotion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57" name="Text Box 58">
            <a:extLst>
              <a:ext uri="{FF2B5EF4-FFF2-40B4-BE49-F238E27FC236}">
                <a16:creationId xmlns:a16="http://schemas.microsoft.com/office/drawing/2014/main" id="{0395365C-70EB-0E42-BB05-8DB19A902396}"/>
              </a:ext>
            </a:extLst>
          </p:cNvPr>
          <p:cNvSpPr txBox="1"/>
          <p:nvPr/>
        </p:nvSpPr>
        <p:spPr>
          <a:xfrm>
            <a:off x="4077636" y="163097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Anatomy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Functional Anatomy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58" name="Text Box 59">
            <a:extLst>
              <a:ext uri="{FF2B5EF4-FFF2-40B4-BE49-F238E27FC236}">
                <a16:creationId xmlns:a16="http://schemas.microsoft.com/office/drawing/2014/main" id="{7AC40B2E-D0ED-444B-B449-AD6CCDBE5A0E}"/>
              </a:ext>
            </a:extLst>
          </p:cNvPr>
          <p:cNvSpPr txBox="1"/>
          <p:nvPr/>
        </p:nvSpPr>
        <p:spPr>
          <a:xfrm>
            <a:off x="158868" y="162843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Active Ageing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59" name="Text Box 67">
            <a:extLst>
              <a:ext uri="{FF2B5EF4-FFF2-40B4-BE49-F238E27FC236}">
                <a16:creationId xmlns:a16="http://schemas.microsoft.com/office/drawing/2014/main" id="{719EE50B-0D26-6648-9877-97800CF4216D}"/>
              </a:ext>
            </a:extLst>
          </p:cNvPr>
          <p:cNvSpPr txBox="1"/>
          <p:nvPr/>
        </p:nvSpPr>
        <p:spPr>
          <a:xfrm>
            <a:off x="17786512" y="162398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Biostatistics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0" name="Text Box 61">
            <a:extLst>
              <a:ext uri="{FF2B5EF4-FFF2-40B4-BE49-F238E27FC236}">
                <a16:creationId xmlns:a16="http://schemas.microsoft.com/office/drawing/2014/main" id="{040286E6-C0BB-B64C-8F5E-409D53FC8AC3}"/>
              </a:ext>
            </a:extLst>
          </p:cNvPr>
          <p:cNvSpPr txBox="1"/>
          <p:nvPr/>
        </p:nvSpPr>
        <p:spPr>
          <a:xfrm>
            <a:off x="11900567" y="162398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Audio-visual and Media Translation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 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1" name="Text Box 57">
            <a:extLst>
              <a:ext uri="{FF2B5EF4-FFF2-40B4-BE49-F238E27FC236}">
                <a16:creationId xmlns:a16="http://schemas.microsoft.com/office/drawing/2014/main" id="{D95CA3BF-A730-DA4E-BB47-F03C287400B4}"/>
              </a:ext>
            </a:extLst>
          </p:cNvPr>
          <p:cNvSpPr txBox="1"/>
          <p:nvPr/>
        </p:nvSpPr>
        <p:spPr>
          <a:xfrm>
            <a:off x="11900567" y="254410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Cell and Molecular Biology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3" name="Text Box 3">
            <a:extLst>
              <a:ext uri="{FF2B5EF4-FFF2-40B4-BE49-F238E27FC236}">
                <a16:creationId xmlns:a16="http://schemas.microsoft.com/office/drawing/2014/main" id="{DAF9DCC6-06B4-A14B-83D9-5D6349856456}"/>
              </a:ext>
            </a:extLst>
          </p:cNvPr>
          <p:cNvSpPr txBox="1"/>
          <p:nvPr/>
        </p:nvSpPr>
        <p:spPr>
          <a:xfrm>
            <a:off x="162678" y="802542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Personalized Medicine and Healthcare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4" name="Text Box 5">
            <a:extLst>
              <a:ext uri="{FF2B5EF4-FFF2-40B4-BE49-F238E27FC236}">
                <a16:creationId xmlns:a16="http://schemas.microsoft.com/office/drawing/2014/main" id="{B70CA61F-421F-8F42-9471-85025E63BA83}"/>
              </a:ext>
            </a:extLst>
          </p:cNvPr>
          <p:cNvSpPr txBox="1"/>
          <p:nvPr/>
        </p:nvSpPr>
        <p:spPr>
          <a:xfrm>
            <a:off x="17790957" y="712308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Outcomes Research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5" name="Text Box 6">
            <a:extLst>
              <a:ext uri="{FF2B5EF4-FFF2-40B4-BE49-F238E27FC236}">
                <a16:creationId xmlns:a16="http://schemas.microsoft.com/office/drawing/2014/main" id="{CC812ED3-4CDF-7141-8594-59DFE65D1BF9}"/>
              </a:ext>
            </a:extLst>
          </p:cNvPr>
          <p:cNvSpPr txBox="1"/>
          <p:nvPr/>
        </p:nvSpPr>
        <p:spPr>
          <a:xfrm>
            <a:off x="160773" y="893474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Risk Prediction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6" name="Text Box 13">
            <a:extLst>
              <a:ext uri="{FF2B5EF4-FFF2-40B4-BE49-F238E27FC236}">
                <a16:creationId xmlns:a16="http://schemas.microsoft.com/office/drawing/2014/main" id="{7C7ADCF7-A271-8E4C-B403-12F48668AF6F}"/>
              </a:ext>
            </a:extLst>
          </p:cNvPr>
          <p:cNvSpPr txBox="1"/>
          <p:nvPr/>
        </p:nvSpPr>
        <p:spPr>
          <a:xfrm>
            <a:off x="2101107" y="711292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Logistics and Supply Chain Management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7" name="Text Box 32">
            <a:extLst>
              <a:ext uri="{FF2B5EF4-FFF2-40B4-BE49-F238E27FC236}">
                <a16:creationId xmlns:a16="http://schemas.microsoft.com/office/drawing/2014/main" id="{E557E851-6847-E64F-8EC7-E40921677BDD}"/>
              </a:ext>
            </a:extLst>
          </p:cNvPr>
          <p:cNvSpPr txBox="1"/>
          <p:nvPr/>
        </p:nvSpPr>
        <p:spPr>
          <a:xfrm>
            <a:off x="157598" y="710467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Law Technology and Intellectual Property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8" name="Text Box 20">
            <a:extLst>
              <a:ext uri="{FF2B5EF4-FFF2-40B4-BE49-F238E27FC236}">
                <a16:creationId xmlns:a16="http://schemas.microsoft.com/office/drawing/2014/main" id="{310EF217-DC57-D546-975D-9742087ED2CD}"/>
              </a:ext>
            </a:extLst>
          </p:cNvPr>
          <p:cNvSpPr txBox="1"/>
          <p:nvPr/>
        </p:nvSpPr>
        <p:spPr>
          <a:xfrm>
            <a:off x="9957058" y="804637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Program Evaluation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9" name="Text Box 21">
            <a:extLst>
              <a:ext uri="{FF2B5EF4-FFF2-40B4-BE49-F238E27FC236}">
                <a16:creationId xmlns:a16="http://schemas.microsoft.com/office/drawing/2014/main" id="{69150CD8-CC0B-3F46-A47B-530BFFF9D77E}"/>
              </a:ext>
            </a:extLst>
          </p:cNvPr>
          <p:cNvSpPr txBox="1"/>
          <p:nvPr/>
        </p:nvSpPr>
        <p:spPr>
          <a:xfrm>
            <a:off x="15819508" y="712372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Organizational Design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0" name="Text Box 22">
            <a:extLst>
              <a:ext uri="{FF2B5EF4-FFF2-40B4-BE49-F238E27FC236}">
                <a16:creationId xmlns:a16="http://schemas.microsoft.com/office/drawing/2014/main" id="{ACC7740D-0AFA-1544-9555-1837A78C9C24}"/>
              </a:ext>
            </a:extLst>
          </p:cNvPr>
          <p:cNvSpPr txBox="1"/>
          <p:nvPr/>
        </p:nvSpPr>
        <p:spPr>
          <a:xfrm>
            <a:off x="4077636" y="803812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Policy Analysis and Policy Design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1" name="Text Box 14">
            <a:extLst>
              <a:ext uri="{FF2B5EF4-FFF2-40B4-BE49-F238E27FC236}">
                <a16:creationId xmlns:a16="http://schemas.microsoft.com/office/drawing/2014/main" id="{BCD48227-9CE9-134F-855C-03C7959A0E0B}"/>
              </a:ext>
            </a:extLst>
          </p:cNvPr>
          <p:cNvSpPr txBox="1"/>
          <p:nvPr/>
        </p:nvSpPr>
        <p:spPr>
          <a:xfrm>
            <a:off x="15822683" y="804891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Quantum Computing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2" name="Text Box 2">
            <a:extLst>
              <a:ext uri="{FF2B5EF4-FFF2-40B4-BE49-F238E27FC236}">
                <a16:creationId xmlns:a16="http://schemas.microsoft.com/office/drawing/2014/main" id="{97C08590-63EB-5E4B-8458-75CF462225B2}"/>
              </a:ext>
            </a:extLst>
          </p:cNvPr>
          <p:cNvSpPr txBox="1"/>
          <p:nvPr/>
        </p:nvSpPr>
        <p:spPr>
          <a:xfrm>
            <a:off x="11913902" y="985676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Water Security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3" name="Text Box 8">
            <a:extLst>
              <a:ext uri="{FF2B5EF4-FFF2-40B4-BE49-F238E27FC236}">
                <a16:creationId xmlns:a16="http://schemas.microsoft.com/office/drawing/2014/main" id="{F959C10D-24EE-5E42-9F5A-2954EEE00F29}"/>
              </a:ext>
            </a:extLst>
          </p:cNvPr>
          <p:cNvSpPr txBox="1"/>
          <p:nvPr/>
        </p:nvSpPr>
        <p:spPr>
          <a:xfrm>
            <a:off x="163948" y="984914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Sport Physiology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4" name="Text Box 11">
            <a:extLst>
              <a:ext uri="{FF2B5EF4-FFF2-40B4-BE49-F238E27FC236}">
                <a16:creationId xmlns:a16="http://schemas.microsoft.com/office/drawing/2014/main" id="{1EBC1924-C373-2347-9179-751AF9E1F8BD}"/>
              </a:ext>
            </a:extLst>
          </p:cNvPr>
          <p:cNvSpPr txBox="1"/>
          <p:nvPr/>
        </p:nvSpPr>
        <p:spPr>
          <a:xfrm>
            <a:off x="2131587" y="893728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Sensors, Communications and Networking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5" name="Text Box 15">
            <a:extLst>
              <a:ext uri="{FF2B5EF4-FFF2-40B4-BE49-F238E27FC236}">
                <a16:creationId xmlns:a16="http://schemas.microsoft.com/office/drawing/2014/main" id="{9B8C91E5-DA52-8644-91BE-FA1498A5B0F6}"/>
              </a:ext>
            </a:extLst>
          </p:cNvPr>
          <p:cNvSpPr txBox="1"/>
          <p:nvPr/>
        </p:nvSpPr>
        <p:spPr>
          <a:xfrm>
            <a:off x="4078906" y="984342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Sustainable Development Goals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6" name="Text Box 17">
            <a:extLst>
              <a:ext uri="{FF2B5EF4-FFF2-40B4-BE49-F238E27FC236}">
                <a16:creationId xmlns:a16="http://schemas.microsoft.com/office/drawing/2014/main" id="{DDA92228-163C-7847-AEA6-C04834205696}"/>
              </a:ext>
            </a:extLst>
          </p:cNvPr>
          <p:cNvSpPr txBox="1"/>
          <p:nvPr/>
        </p:nvSpPr>
        <p:spPr>
          <a:xfrm>
            <a:off x="17787782" y="985676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Youth Policy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7" name="Text Box 64">
            <a:extLst>
              <a:ext uri="{FF2B5EF4-FFF2-40B4-BE49-F238E27FC236}">
                <a16:creationId xmlns:a16="http://schemas.microsoft.com/office/drawing/2014/main" id="{ED25B592-1CC3-5C44-97EC-5ACD7EE2EC61}"/>
              </a:ext>
            </a:extLst>
          </p:cNvPr>
          <p:cNvSpPr txBox="1"/>
          <p:nvPr/>
        </p:nvSpPr>
        <p:spPr>
          <a:xfrm>
            <a:off x="13881541" y="254410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Cellular Structures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9" name="Text Box 70">
            <a:extLst>
              <a:ext uri="{FF2B5EF4-FFF2-40B4-BE49-F238E27FC236}">
                <a16:creationId xmlns:a16="http://schemas.microsoft.com/office/drawing/2014/main" id="{D75B1806-CF6E-9445-9C90-C0AD67F23D55}"/>
              </a:ext>
            </a:extLst>
          </p:cNvPr>
          <p:cNvSpPr txBox="1"/>
          <p:nvPr/>
        </p:nvSpPr>
        <p:spPr>
          <a:xfrm>
            <a:off x="6037655" y="894617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Smart Cities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80" name="Text Box 71">
            <a:extLst>
              <a:ext uri="{FF2B5EF4-FFF2-40B4-BE49-F238E27FC236}">
                <a16:creationId xmlns:a16="http://schemas.microsoft.com/office/drawing/2014/main" id="{583D4F36-80E3-5540-8742-0BC46BCBD68F}"/>
              </a:ext>
            </a:extLst>
          </p:cNvPr>
          <p:cNvSpPr txBox="1"/>
          <p:nvPr/>
        </p:nvSpPr>
        <p:spPr>
          <a:xfrm>
            <a:off x="11915258" y="713925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Neurological Disorders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82" name="Text Box 87">
            <a:extLst>
              <a:ext uri="{FF2B5EF4-FFF2-40B4-BE49-F238E27FC236}">
                <a16:creationId xmlns:a16="http://schemas.microsoft.com/office/drawing/2014/main" id="{19B2BEFE-AFD1-2C43-A378-E84F6824FD7F}"/>
              </a:ext>
            </a:extLst>
          </p:cNvPr>
          <p:cNvSpPr txBox="1"/>
          <p:nvPr/>
        </p:nvSpPr>
        <p:spPr>
          <a:xfrm>
            <a:off x="9924038" y="711927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Neurodevelopmental and Neurodegenerative Disorders</a:t>
            </a:r>
            <a:endParaRPr lang="en-US" sz="1200" dirty="0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83" name="Text Box 88">
            <a:extLst>
              <a:ext uri="{FF2B5EF4-FFF2-40B4-BE49-F238E27FC236}">
                <a16:creationId xmlns:a16="http://schemas.microsoft.com/office/drawing/2014/main" id="{45C25843-27EF-F043-AEDB-4F2B1D160C20}"/>
              </a:ext>
            </a:extLst>
          </p:cNvPr>
          <p:cNvSpPr txBox="1"/>
          <p:nvPr/>
        </p:nvSpPr>
        <p:spPr>
          <a:xfrm>
            <a:off x="15829033" y="438306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Entrepreneurship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84" name="Text Box 90">
            <a:extLst>
              <a:ext uri="{FF2B5EF4-FFF2-40B4-BE49-F238E27FC236}">
                <a16:creationId xmlns:a16="http://schemas.microsoft.com/office/drawing/2014/main" id="{C6C923F3-F47E-254A-95A7-667578D3110E}"/>
              </a:ext>
            </a:extLst>
          </p:cNvPr>
          <p:cNvSpPr txBox="1"/>
          <p:nvPr/>
        </p:nvSpPr>
        <p:spPr>
          <a:xfrm>
            <a:off x="4077636" y="894807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Smart Economy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85" name="Text Box 91">
            <a:extLst>
              <a:ext uri="{FF2B5EF4-FFF2-40B4-BE49-F238E27FC236}">
                <a16:creationId xmlns:a16="http://schemas.microsoft.com/office/drawing/2014/main" id="{5B0489A9-F5C3-3245-A827-9038D69EE2CA}"/>
              </a:ext>
            </a:extLst>
          </p:cNvPr>
          <p:cNvSpPr txBox="1"/>
          <p:nvPr/>
        </p:nvSpPr>
        <p:spPr>
          <a:xfrm>
            <a:off x="8000214" y="894045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Smart Society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87" name="Text Box 99">
            <a:extLst>
              <a:ext uri="{FF2B5EF4-FFF2-40B4-BE49-F238E27FC236}">
                <a16:creationId xmlns:a16="http://schemas.microsoft.com/office/drawing/2014/main" id="{CB197D47-0E0C-9F4A-A9FB-53FC21A2482D}"/>
              </a:ext>
            </a:extLst>
          </p:cNvPr>
          <p:cNvSpPr txBox="1"/>
          <p:nvPr/>
        </p:nvSpPr>
        <p:spPr>
          <a:xfrm>
            <a:off x="6042735" y="984088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Sustainable Energy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88" name="Text Box 100">
            <a:extLst>
              <a:ext uri="{FF2B5EF4-FFF2-40B4-BE49-F238E27FC236}">
                <a16:creationId xmlns:a16="http://schemas.microsoft.com/office/drawing/2014/main" id="{C34BBE9C-54CA-0945-8E1A-2BD70E67A32C}"/>
              </a:ext>
            </a:extLst>
          </p:cNvPr>
          <p:cNvSpPr txBox="1"/>
          <p:nvPr/>
        </p:nvSpPr>
        <p:spPr>
          <a:xfrm>
            <a:off x="15825858" y="985739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Wellbeing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0" name="Text Box 102">
            <a:extLst>
              <a:ext uri="{FF2B5EF4-FFF2-40B4-BE49-F238E27FC236}">
                <a16:creationId xmlns:a16="http://schemas.microsoft.com/office/drawing/2014/main" id="{A9D8D32E-0F31-5141-969F-A5862B72D49A}"/>
              </a:ext>
            </a:extLst>
          </p:cNvPr>
          <p:cNvSpPr txBox="1"/>
          <p:nvPr/>
        </p:nvSpPr>
        <p:spPr>
          <a:xfrm>
            <a:off x="15838096" y="5311955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Globalized Curriculum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1" name="Text Box 103">
            <a:extLst>
              <a:ext uri="{FF2B5EF4-FFF2-40B4-BE49-F238E27FC236}">
                <a16:creationId xmlns:a16="http://schemas.microsoft.com/office/drawing/2014/main" id="{ED8E6517-1B2F-FF48-B7B5-6A529FD9134A}"/>
              </a:ext>
            </a:extLst>
          </p:cNvPr>
          <p:cNvSpPr txBox="1"/>
          <p:nvPr/>
        </p:nvSpPr>
        <p:spPr>
          <a:xfrm>
            <a:off x="2114442" y="162398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Analytics and Decision Support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3" name="Text Box 105">
            <a:extLst>
              <a:ext uri="{FF2B5EF4-FFF2-40B4-BE49-F238E27FC236}">
                <a16:creationId xmlns:a16="http://schemas.microsoft.com/office/drawing/2014/main" id="{2B3503B6-5556-5A43-8B51-F1F56EDC9AF9}"/>
              </a:ext>
            </a:extLst>
          </p:cNvPr>
          <p:cNvSpPr txBox="1"/>
          <p:nvPr/>
        </p:nvSpPr>
        <p:spPr>
          <a:xfrm>
            <a:off x="13874556" y="897030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Social Inclusion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4" name="Text Box 106">
            <a:extLst>
              <a:ext uri="{FF2B5EF4-FFF2-40B4-BE49-F238E27FC236}">
                <a16:creationId xmlns:a16="http://schemas.microsoft.com/office/drawing/2014/main" id="{CF1EFF8C-8A84-C445-9FCD-7D1F5CF98220}"/>
              </a:ext>
            </a:extLst>
          </p:cNvPr>
          <p:cNvSpPr txBox="1"/>
          <p:nvPr/>
        </p:nvSpPr>
        <p:spPr>
          <a:xfrm>
            <a:off x="7990689" y="162716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Arabic Language Culture, Heritage, &amp; Technologies</a:t>
            </a:r>
            <a:endParaRPr lang="en-US" dirty="0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5" name="Text Box 107">
            <a:extLst>
              <a:ext uri="{FF2B5EF4-FFF2-40B4-BE49-F238E27FC236}">
                <a16:creationId xmlns:a16="http://schemas.microsoft.com/office/drawing/2014/main" id="{933B8815-5DA0-C944-993F-2199D02DE368}"/>
              </a:ext>
            </a:extLst>
          </p:cNvPr>
          <p:cNvSpPr txBox="1"/>
          <p:nvPr/>
        </p:nvSpPr>
        <p:spPr>
          <a:xfrm>
            <a:off x="11905647" y="895760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Social Emotional &amp; Character Development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6" name="Text Box 108">
            <a:extLst>
              <a:ext uri="{FF2B5EF4-FFF2-40B4-BE49-F238E27FC236}">
                <a16:creationId xmlns:a16="http://schemas.microsoft.com/office/drawing/2014/main" id="{A98B2043-2DC3-A84E-98B6-B8040CB69081}"/>
              </a:ext>
            </a:extLst>
          </p:cNvPr>
          <p:cNvSpPr txBox="1"/>
          <p:nvPr/>
        </p:nvSpPr>
        <p:spPr>
          <a:xfrm>
            <a:off x="2113172" y="985104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Sustainable / Circular Economy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7" name="Text Box 109">
            <a:extLst>
              <a:ext uri="{FF2B5EF4-FFF2-40B4-BE49-F238E27FC236}">
                <a16:creationId xmlns:a16="http://schemas.microsoft.com/office/drawing/2014/main" id="{2440C190-3B53-0B47-B606-8AF9C9A453E0}"/>
              </a:ext>
            </a:extLst>
          </p:cNvPr>
          <p:cNvSpPr txBox="1"/>
          <p:nvPr/>
        </p:nvSpPr>
        <p:spPr>
          <a:xfrm>
            <a:off x="17786512" y="438115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Environmental Protection &amp; Restoration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8" name="Text Box 111">
            <a:extLst>
              <a:ext uri="{FF2B5EF4-FFF2-40B4-BE49-F238E27FC236}">
                <a16:creationId xmlns:a16="http://schemas.microsoft.com/office/drawing/2014/main" id="{7DC3BE6E-BD23-1149-9E38-4EAF1F6C4B24}"/>
              </a:ext>
            </a:extLst>
          </p:cNvPr>
          <p:cNvSpPr txBox="1"/>
          <p:nvPr/>
        </p:nvSpPr>
        <p:spPr>
          <a:xfrm>
            <a:off x="17788417" y="895252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Social Responsibility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9" name="Text Box 113">
            <a:extLst>
              <a:ext uri="{FF2B5EF4-FFF2-40B4-BE49-F238E27FC236}">
                <a16:creationId xmlns:a16="http://schemas.microsoft.com/office/drawing/2014/main" id="{A7BD1555-97BE-564F-972E-DBCD70B395C5}"/>
              </a:ext>
            </a:extLst>
          </p:cNvPr>
          <p:cNvSpPr txBox="1"/>
          <p:nvPr/>
        </p:nvSpPr>
        <p:spPr>
          <a:xfrm>
            <a:off x="8004659" y="804002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Preventive Health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0" name="Text Box 115">
            <a:extLst>
              <a:ext uri="{FF2B5EF4-FFF2-40B4-BE49-F238E27FC236}">
                <a16:creationId xmlns:a16="http://schemas.microsoft.com/office/drawing/2014/main" id="{DA726950-CF89-7C43-8614-77D82C532D5F}"/>
              </a:ext>
            </a:extLst>
          </p:cNvPr>
          <p:cNvSpPr txBox="1"/>
          <p:nvPr/>
        </p:nvSpPr>
        <p:spPr>
          <a:xfrm>
            <a:off x="17787147" y="803812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Resource Security &amp; Management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1" name="Text Box 116">
            <a:extLst>
              <a:ext uri="{FF2B5EF4-FFF2-40B4-BE49-F238E27FC236}">
                <a16:creationId xmlns:a16="http://schemas.microsoft.com/office/drawing/2014/main" id="{97461B83-15E4-5B40-A862-82E674754FAD}"/>
              </a:ext>
            </a:extLst>
          </p:cNvPr>
          <p:cNvSpPr txBox="1"/>
          <p:nvPr/>
        </p:nvSpPr>
        <p:spPr>
          <a:xfrm>
            <a:off x="7981799" y="711165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National Health Mapping Programs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2" name="Text Box 33">
            <a:extLst>
              <a:ext uri="{FF2B5EF4-FFF2-40B4-BE49-F238E27FC236}">
                <a16:creationId xmlns:a16="http://schemas.microsoft.com/office/drawing/2014/main" id="{C8D52ECF-795D-4046-9855-0449D8406719}"/>
              </a:ext>
            </a:extLst>
          </p:cNvPr>
          <p:cNvSpPr txBox="1"/>
          <p:nvPr/>
        </p:nvSpPr>
        <p:spPr>
          <a:xfrm>
            <a:off x="15824588" y="254283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Clean Energy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3" name="Text Box 40">
            <a:extLst>
              <a:ext uri="{FF2B5EF4-FFF2-40B4-BE49-F238E27FC236}">
                <a16:creationId xmlns:a16="http://schemas.microsoft.com/office/drawing/2014/main" id="{BBC82C91-8508-784B-8EB9-F72B2F3A1D6A}"/>
              </a:ext>
            </a:extLst>
          </p:cNvPr>
          <p:cNvSpPr txBox="1"/>
          <p:nvPr/>
        </p:nvSpPr>
        <p:spPr>
          <a:xfrm>
            <a:off x="13880271" y="347310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Data Analytics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4" name="Text Box 54">
            <a:extLst>
              <a:ext uri="{FF2B5EF4-FFF2-40B4-BE49-F238E27FC236}">
                <a16:creationId xmlns:a16="http://schemas.microsoft.com/office/drawing/2014/main" id="{BDCBA98F-3D38-CF4B-92E4-534F46609CB3}"/>
              </a:ext>
            </a:extLst>
          </p:cNvPr>
          <p:cNvSpPr txBox="1"/>
          <p:nvPr/>
        </p:nvSpPr>
        <p:spPr>
          <a:xfrm>
            <a:off x="4061126" y="711229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Machine Learning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6" name="Text Box 66">
            <a:extLst>
              <a:ext uri="{FF2B5EF4-FFF2-40B4-BE49-F238E27FC236}">
                <a16:creationId xmlns:a16="http://schemas.microsoft.com/office/drawing/2014/main" id="{91E865A9-1E38-FB44-9706-4D29C2F61C06}"/>
              </a:ext>
            </a:extLst>
          </p:cNvPr>
          <p:cNvSpPr txBox="1"/>
          <p:nvPr/>
        </p:nvSpPr>
        <p:spPr>
          <a:xfrm>
            <a:off x="163948" y="529873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Epidemiology and Genetics of Autism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7" name="Text Box 72">
            <a:extLst>
              <a:ext uri="{FF2B5EF4-FFF2-40B4-BE49-F238E27FC236}">
                <a16:creationId xmlns:a16="http://schemas.microsoft.com/office/drawing/2014/main" id="{60AA1942-94BE-8B40-A503-94A0CDCEAA0F}"/>
              </a:ext>
            </a:extLst>
          </p:cNvPr>
          <p:cNvSpPr txBox="1"/>
          <p:nvPr/>
        </p:nvSpPr>
        <p:spPr>
          <a:xfrm>
            <a:off x="13882176" y="805399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Proteomic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8" name="Text Box 83">
            <a:extLst>
              <a:ext uri="{FF2B5EF4-FFF2-40B4-BE49-F238E27FC236}">
                <a16:creationId xmlns:a16="http://schemas.microsoft.com/office/drawing/2014/main" id="{3D61047C-CDB3-B147-A665-EAC607859953}"/>
              </a:ext>
            </a:extLst>
          </p:cNvPr>
          <p:cNvSpPr txBox="1"/>
          <p:nvPr/>
        </p:nvSpPr>
        <p:spPr>
          <a:xfrm>
            <a:off x="17794767" y="254727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Climate Change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9" name="Text Box 89">
            <a:extLst>
              <a:ext uri="{FF2B5EF4-FFF2-40B4-BE49-F238E27FC236}">
                <a16:creationId xmlns:a16="http://schemas.microsoft.com/office/drawing/2014/main" id="{08CF1C61-F35F-3F4F-84DD-9D79CE457E6C}"/>
              </a:ext>
            </a:extLst>
          </p:cNvPr>
          <p:cNvSpPr txBox="1"/>
          <p:nvPr/>
        </p:nvSpPr>
        <p:spPr>
          <a:xfrm>
            <a:off x="8008469" y="984914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Transcriptomic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10" name="Text Box 92">
            <a:extLst>
              <a:ext uri="{FF2B5EF4-FFF2-40B4-BE49-F238E27FC236}">
                <a16:creationId xmlns:a16="http://schemas.microsoft.com/office/drawing/2014/main" id="{94344A62-E92C-4F4C-8E85-284BF58062C1}"/>
              </a:ext>
            </a:extLst>
          </p:cNvPr>
          <p:cNvSpPr txBox="1"/>
          <p:nvPr/>
        </p:nvSpPr>
        <p:spPr>
          <a:xfrm>
            <a:off x="13876461" y="712880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News and Social Media Analytics</a:t>
            </a:r>
            <a:endParaRPr lang="en-US" dirty="0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11" name="Text Box 93">
            <a:extLst>
              <a:ext uri="{FF2B5EF4-FFF2-40B4-BE49-F238E27FC236}">
                <a16:creationId xmlns:a16="http://schemas.microsoft.com/office/drawing/2014/main" id="{B7E9B05C-5E5A-F24F-BC38-97390AD59FE2}"/>
              </a:ext>
            </a:extLst>
          </p:cNvPr>
          <p:cNvSpPr txBox="1"/>
          <p:nvPr/>
        </p:nvSpPr>
        <p:spPr>
          <a:xfrm>
            <a:off x="4069381" y="2543468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Cancer Biomarkers and Therapy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13" name="Text Box 96">
            <a:extLst>
              <a:ext uri="{FF2B5EF4-FFF2-40B4-BE49-F238E27FC236}">
                <a16:creationId xmlns:a16="http://schemas.microsoft.com/office/drawing/2014/main" id="{0F9B338B-C231-A947-9EE6-41F6AEFE6670}"/>
              </a:ext>
            </a:extLst>
          </p:cNvPr>
          <p:cNvSpPr txBox="1"/>
          <p:nvPr/>
        </p:nvSpPr>
        <p:spPr>
          <a:xfrm>
            <a:off x="6044640" y="254410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Cancer Immunology and Immunotherapy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14" name="Text Box 97">
            <a:extLst>
              <a:ext uri="{FF2B5EF4-FFF2-40B4-BE49-F238E27FC236}">
                <a16:creationId xmlns:a16="http://schemas.microsoft.com/office/drawing/2014/main" id="{DCE72027-FB09-6B49-AB33-22E4098AFFE3}"/>
              </a:ext>
            </a:extLst>
          </p:cNvPr>
          <p:cNvSpPr txBox="1"/>
          <p:nvPr/>
        </p:nvSpPr>
        <p:spPr>
          <a:xfrm>
            <a:off x="9957693" y="895379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Social Computing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15" name="Text Box 98">
            <a:extLst>
              <a:ext uri="{FF2B5EF4-FFF2-40B4-BE49-F238E27FC236}">
                <a16:creationId xmlns:a16="http://schemas.microsoft.com/office/drawing/2014/main" id="{7D36AB03-FBBD-EA46-A0A9-73C7F094D81C}"/>
              </a:ext>
            </a:extLst>
          </p:cNvPr>
          <p:cNvSpPr txBox="1"/>
          <p:nvPr/>
        </p:nvSpPr>
        <p:spPr>
          <a:xfrm>
            <a:off x="15825858" y="3463583"/>
            <a:ext cx="1828800" cy="7315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Diabetes</a:t>
            </a:r>
            <a:endParaRPr lang="en-US">
              <a:solidFill>
                <a:srgbClr val="002060"/>
              </a:solidFill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BE136D-59D4-C842-83E7-212923FD7541}"/>
              </a:ext>
            </a:extLst>
          </p:cNvPr>
          <p:cNvSpPr txBox="1"/>
          <p:nvPr/>
        </p:nvSpPr>
        <p:spPr>
          <a:xfrm>
            <a:off x="3045987" y="4513296"/>
            <a:ext cx="1240334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QA" sz="6600" dirty="0">
                <a:solidFill>
                  <a:srgbClr val="FF0000"/>
                </a:solidFill>
              </a:rPr>
              <a:t>PLEASE SEE EXCEL FILE # 1 FOR FULL 170 SUB-THEMES</a:t>
            </a:r>
          </a:p>
        </p:txBody>
      </p:sp>
    </p:spTree>
    <p:extLst>
      <p:ext uri="{BB962C8B-B14F-4D97-AF65-F5344CB8AC3E}">
        <p14:creationId xmlns:p14="http://schemas.microsoft.com/office/powerpoint/2010/main" val="1301068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bg1"/>
                </a:solidFill>
              </a:rPr>
              <a:t>6</a:t>
            </a:fld>
            <a:endParaRPr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EE65397-C689-444F-84F9-A372A01466FB}"/>
              </a:ext>
            </a:extLst>
          </p:cNvPr>
          <p:cNvCxnSpPr>
            <a:cxnSpLocks/>
          </p:cNvCxnSpPr>
          <p:nvPr/>
        </p:nvCxnSpPr>
        <p:spPr>
          <a:xfrm>
            <a:off x="342703" y="866588"/>
            <a:ext cx="2592357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E3500B-FCD3-3646-91A8-EB776E94C4B0}"/>
              </a:ext>
            </a:extLst>
          </p:cNvPr>
          <p:cNvCxnSpPr>
            <a:cxnSpLocks/>
          </p:cNvCxnSpPr>
          <p:nvPr/>
        </p:nvCxnSpPr>
        <p:spPr>
          <a:xfrm>
            <a:off x="321917" y="10714177"/>
            <a:ext cx="19385280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51C97C4-CC6D-A64B-BA04-A110C9E19296}"/>
              </a:ext>
            </a:extLst>
          </p:cNvPr>
          <p:cNvSpPr txBox="1"/>
          <p:nvPr/>
        </p:nvSpPr>
        <p:spPr>
          <a:xfrm>
            <a:off x="282116" y="2007943"/>
            <a:ext cx="19586226" cy="70788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Hamad Bin Khalifa University (HBKU) Expertise Catalog (EC)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572760-D9FF-D742-98D8-E5951D2C1408}"/>
              </a:ext>
            </a:extLst>
          </p:cNvPr>
          <p:cNvSpPr txBox="1"/>
          <p:nvPr/>
        </p:nvSpPr>
        <p:spPr>
          <a:xfrm>
            <a:off x="282116" y="3358382"/>
            <a:ext cx="1013418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 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6699D5-A53D-F540-985B-93CAEE2AB0F4}"/>
              </a:ext>
            </a:extLst>
          </p:cNvPr>
          <p:cNvSpPr txBox="1"/>
          <p:nvPr/>
        </p:nvSpPr>
        <p:spPr>
          <a:xfrm>
            <a:off x="5087732" y="3353935"/>
            <a:ext cx="12024446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– B – C – D – E – F – G – H – I – J – K – L – M – N – O – P – Q – R – S – T – U – V – W – X – Y – 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A922E3-9425-D44C-8A36-D901F1FA21A3}"/>
              </a:ext>
            </a:extLst>
          </p:cNvPr>
          <p:cNvSpPr txBox="1"/>
          <p:nvPr/>
        </p:nvSpPr>
        <p:spPr>
          <a:xfrm>
            <a:off x="17352647" y="3353935"/>
            <a:ext cx="2515695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Search:                   </a:t>
            </a:r>
          </a:p>
        </p:txBody>
      </p:sp>
      <p:sp>
        <p:nvSpPr>
          <p:cNvPr id="11" name="Text Box 77">
            <a:extLst>
              <a:ext uri="{FF2B5EF4-FFF2-40B4-BE49-F238E27FC236}">
                <a16:creationId xmlns:a16="http://schemas.microsoft.com/office/drawing/2014/main" id="{40B79493-84CC-2840-8A05-E01F0787FC00}"/>
              </a:ext>
            </a:extLst>
          </p:cNvPr>
          <p:cNvSpPr txBox="1"/>
          <p:nvPr/>
        </p:nvSpPr>
        <p:spPr>
          <a:xfrm>
            <a:off x="15054671" y="4919127"/>
            <a:ext cx="2377440" cy="1828800"/>
          </a:xfrm>
          <a:prstGeom prst="rect">
            <a:avLst/>
          </a:prstGeom>
          <a:solidFill>
            <a:srgbClr val="00B0F0"/>
          </a:solidFill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LAW</a:t>
            </a:r>
            <a:endParaRPr lang="en-US" sz="2000" b="1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2" name="Text Box 78">
            <a:extLst>
              <a:ext uri="{FF2B5EF4-FFF2-40B4-BE49-F238E27FC236}">
                <a16:creationId xmlns:a16="http://schemas.microsoft.com/office/drawing/2014/main" id="{CE021CF2-5AE1-7546-ADB4-285340B46555}"/>
              </a:ext>
            </a:extLst>
          </p:cNvPr>
          <p:cNvSpPr txBox="1"/>
          <p:nvPr/>
        </p:nvSpPr>
        <p:spPr>
          <a:xfrm>
            <a:off x="17487050" y="4902785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POLICY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3" name="Text Box 79">
            <a:extLst>
              <a:ext uri="{FF2B5EF4-FFF2-40B4-BE49-F238E27FC236}">
                <a16:creationId xmlns:a16="http://schemas.microsoft.com/office/drawing/2014/main" id="{9B6929B2-79AA-704F-B5E5-7D45FCB99105}"/>
              </a:ext>
            </a:extLst>
          </p:cNvPr>
          <p:cNvSpPr txBox="1"/>
          <p:nvPr/>
        </p:nvSpPr>
        <p:spPr>
          <a:xfrm>
            <a:off x="10127509" y="491912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HUMANITIES &amp; SOCIAL SCIENCES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" name="Text Box 80">
            <a:extLst>
              <a:ext uri="{FF2B5EF4-FFF2-40B4-BE49-F238E27FC236}">
                <a16:creationId xmlns:a16="http://schemas.microsoft.com/office/drawing/2014/main" id="{4CE81792-6B44-6741-A5F4-C63438DCE72E}"/>
              </a:ext>
            </a:extLst>
          </p:cNvPr>
          <p:cNvSpPr txBox="1"/>
          <p:nvPr/>
        </p:nvSpPr>
        <p:spPr>
          <a:xfrm>
            <a:off x="12591090" y="491912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ISLAMIC STUDIES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5" name="Text Box 81">
            <a:extLst>
              <a:ext uri="{FF2B5EF4-FFF2-40B4-BE49-F238E27FC236}">
                <a16:creationId xmlns:a16="http://schemas.microsoft.com/office/drawing/2014/main" id="{EB5C739C-5E3A-584D-8DE2-5475BC9F4032}"/>
              </a:ext>
            </a:extLst>
          </p:cNvPr>
          <p:cNvSpPr txBox="1"/>
          <p:nvPr/>
        </p:nvSpPr>
        <p:spPr>
          <a:xfrm>
            <a:off x="2736766" y="491912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ENERGY, WATER AND ENVIRONMENT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" name="Text Box 82">
            <a:extLst>
              <a:ext uri="{FF2B5EF4-FFF2-40B4-BE49-F238E27FC236}">
                <a16:creationId xmlns:a16="http://schemas.microsoft.com/office/drawing/2014/main" id="{34E5121F-1FA9-344A-B4B4-A2665CEE1C58}"/>
              </a:ext>
            </a:extLst>
          </p:cNvPr>
          <p:cNvSpPr txBox="1"/>
          <p:nvPr/>
        </p:nvSpPr>
        <p:spPr>
          <a:xfrm>
            <a:off x="5200347" y="4922456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HEALTH &amp; LIFE SCIENCES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" name="Text Box 85">
            <a:extLst>
              <a:ext uri="{FF2B5EF4-FFF2-40B4-BE49-F238E27FC236}">
                <a16:creationId xmlns:a16="http://schemas.microsoft.com/office/drawing/2014/main" id="{02E4E7AF-682E-5745-9BD4-A17C3AB4FD33}"/>
              </a:ext>
            </a:extLst>
          </p:cNvPr>
          <p:cNvSpPr txBox="1"/>
          <p:nvPr/>
        </p:nvSpPr>
        <p:spPr>
          <a:xfrm>
            <a:off x="7663928" y="4920905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INNOVATION &amp; ENTREPRENEURSHIP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8" name="Text Box 28">
            <a:extLst>
              <a:ext uri="{FF2B5EF4-FFF2-40B4-BE49-F238E27FC236}">
                <a16:creationId xmlns:a16="http://schemas.microsoft.com/office/drawing/2014/main" id="{35D16587-F36F-7F49-8450-F938D3B696EE}"/>
              </a:ext>
            </a:extLst>
          </p:cNvPr>
          <p:cNvSpPr txBox="1"/>
          <p:nvPr/>
        </p:nvSpPr>
        <p:spPr>
          <a:xfrm>
            <a:off x="278264" y="4902785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COMPUTING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C51CAE-52ED-BC4A-812F-0D2AE05474CB}"/>
              </a:ext>
            </a:extLst>
          </p:cNvPr>
          <p:cNvSpPr txBox="1"/>
          <p:nvPr/>
        </p:nvSpPr>
        <p:spPr>
          <a:xfrm>
            <a:off x="1584401" y="3360278"/>
            <a:ext cx="1186542" cy="914400"/>
          </a:xfrm>
          <a:prstGeom prst="rect">
            <a:avLst/>
          </a:prstGeom>
          <a:solidFill>
            <a:srgbClr val="00B0F0"/>
          </a:solidFill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Themes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751EB9-A477-E143-B2DE-2E84A561CF4C}"/>
              </a:ext>
            </a:extLst>
          </p:cNvPr>
          <p:cNvSpPr txBox="1"/>
          <p:nvPr/>
        </p:nvSpPr>
        <p:spPr>
          <a:xfrm>
            <a:off x="3073174" y="3358382"/>
            <a:ext cx="1712327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Sub-themes</a:t>
            </a:r>
          </a:p>
        </p:txBody>
      </p:sp>
      <p:sp>
        <p:nvSpPr>
          <p:cNvPr id="21" name="Text Box 23">
            <a:extLst>
              <a:ext uri="{FF2B5EF4-FFF2-40B4-BE49-F238E27FC236}">
                <a16:creationId xmlns:a16="http://schemas.microsoft.com/office/drawing/2014/main" id="{529C4699-2784-1743-B943-FD97D4D4D925}"/>
              </a:ext>
            </a:extLst>
          </p:cNvPr>
          <p:cNvSpPr txBox="1"/>
          <p:nvPr/>
        </p:nvSpPr>
        <p:spPr>
          <a:xfrm>
            <a:off x="278264" y="7400497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Business &amp; Commercial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2" name="Text Box 24">
            <a:extLst>
              <a:ext uri="{FF2B5EF4-FFF2-40B4-BE49-F238E27FC236}">
                <a16:creationId xmlns:a16="http://schemas.microsoft.com/office/drawing/2014/main" id="{DF64E0BB-117A-E54C-810F-88BAB86355D7}"/>
              </a:ext>
            </a:extLst>
          </p:cNvPr>
          <p:cNvSpPr txBox="1"/>
          <p:nvPr/>
        </p:nvSpPr>
        <p:spPr>
          <a:xfrm>
            <a:off x="3155505" y="7392376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Constitutional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3" name="Text Box 25">
            <a:extLst>
              <a:ext uri="{FF2B5EF4-FFF2-40B4-BE49-F238E27FC236}">
                <a16:creationId xmlns:a16="http://schemas.microsoft.com/office/drawing/2014/main" id="{C64FB8DC-3B33-7C46-B263-20F406061374}"/>
              </a:ext>
            </a:extLst>
          </p:cNvPr>
          <p:cNvSpPr txBox="1"/>
          <p:nvPr/>
        </p:nvSpPr>
        <p:spPr>
          <a:xfrm>
            <a:off x="5981174" y="7398719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Criminal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5" name="Text Box 30">
            <a:extLst>
              <a:ext uri="{FF2B5EF4-FFF2-40B4-BE49-F238E27FC236}">
                <a16:creationId xmlns:a16="http://schemas.microsoft.com/office/drawing/2014/main" id="{9BA6CA4E-CCE2-7247-879E-0FE7BB2B6891}"/>
              </a:ext>
            </a:extLst>
          </p:cNvPr>
          <p:cNvSpPr txBox="1"/>
          <p:nvPr/>
        </p:nvSpPr>
        <p:spPr>
          <a:xfrm>
            <a:off x="11632512" y="7398719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Health Care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6" name="Text Box 36">
            <a:extLst>
              <a:ext uri="{FF2B5EF4-FFF2-40B4-BE49-F238E27FC236}">
                <a16:creationId xmlns:a16="http://schemas.microsoft.com/office/drawing/2014/main" id="{CA5C3C0E-FFE1-7F41-9DE8-B814929B2B48}"/>
              </a:ext>
            </a:extLst>
          </p:cNvPr>
          <p:cNvSpPr txBox="1"/>
          <p:nvPr/>
        </p:nvSpPr>
        <p:spPr>
          <a:xfrm>
            <a:off x="14458181" y="7400497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International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7" name="Text Box 42">
            <a:extLst>
              <a:ext uri="{FF2B5EF4-FFF2-40B4-BE49-F238E27FC236}">
                <a16:creationId xmlns:a16="http://schemas.microsoft.com/office/drawing/2014/main" id="{5E054F9A-088B-9B4D-ACEC-78391DCC69DE}"/>
              </a:ext>
            </a:extLst>
          </p:cNvPr>
          <p:cNvSpPr txBox="1"/>
          <p:nvPr/>
        </p:nvSpPr>
        <p:spPr>
          <a:xfrm>
            <a:off x="8806843" y="7398719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Energy and Environmental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8" name="Text Box 32">
            <a:extLst>
              <a:ext uri="{FF2B5EF4-FFF2-40B4-BE49-F238E27FC236}">
                <a16:creationId xmlns:a16="http://schemas.microsoft.com/office/drawing/2014/main" id="{70A02C3D-83F0-4F46-8F93-429A206FD209}"/>
              </a:ext>
            </a:extLst>
          </p:cNvPr>
          <p:cNvSpPr txBox="1"/>
          <p:nvPr/>
        </p:nvSpPr>
        <p:spPr>
          <a:xfrm>
            <a:off x="17304170" y="7400497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Law Technology and Intellectual Property</a:t>
            </a:r>
            <a:endParaRPr lang="en-US" sz="2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31" name="Google Shape;296;p16">
            <a:extLst>
              <a:ext uri="{FF2B5EF4-FFF2-40B4-BE49-F238E27FC236}">
                <a16:creationId xmlns:a16="http://schemas.microsoft.com/office/drawing/2014/main" id="{7139A1DB-5FF6-D448-BCEC-D9B717F088F5}"/>
              </a:ext>
            </a:extLst>
          </p:cNvPr>
          <p:cNvSpPr txBox="1"/>
          <p:nvPr/>
        </p:nvSpPr>
        <p:spPr>
          <a:xfrm>
            <a:off x="296487" y="243812"/>
            <a:ext cx="12421985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77">
              <a:buClr>
                <a:srgbClr val="000000"/>
              </a:buClr>
              <a:buSzPts val="7000"/>
            </a:pPr>
            <a:r>
              <a:rPr lang="en-US" sz="40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HBKU EXPERTISE CATALOG</a:t>
            </a:r>
            <a:endParaRPr lang="en-US" sz="40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3569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bg1"/>
                </a:solidFill>
              </a:rPr>
              <a:t>7</a:t>
            </a:fld>
            <a:endParaRPr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EE65397-C689-444F-84F9-A372A01466FB}"/>
              </a:ext>
            </a:extLst>
          </p:cNvPr>
          <p:cNvCxnSpPr>
            <a:cxnSpLocks/>
          </p:cNvCxnSpPr>
          <p:nvPr/>
        </p:nvCxnSpPr>
        <p:spPr>
          <a:xfrm>
            <a:off x="342703" y="866588"/>
            <a:ext cx="2592357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E3500B-FCD3-3646-91A8-EB776E94C4B0}"/>
              </a:ext>
            </a:extLst>
          </p:cNvPr>
          <p:cNvCxnSpPr>
            <a:cxnSpLocks/>
          </p:cNvCxnSpPr>
          <p:nvPr/>
        </p:nvCxnSpPr>
        <p:spPr>
          <a:xfrm>
            <a:off x="321917" y="10714177"/>
            <a:ext cx="19385280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51C97C4-CC6D-A64B-BA04-A110C9E19296}"/>
              </a:ext>
            </a:extLst>
          </p:cNvPr>
          <p:cNvSpPr txBox="1"/>
          <p:nvPr/>
        </p:nvSpPr>
        <p:spPr>
          <a:xfrm>
            <a:off x="282116" y="2007943"/>
            <a:ext cx="19586226" cy="70788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Hamad Bin Khalifa University (HBKU) Expertise Catalog (EC)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572760-D9FF-D742-98D8-E5951D2C1408}"/>
              </a:ext>
            </a:extLst>
          </p:cNvPr>
          <p:cNvSpPr txBox="1"/>
          <p:nvPr/>
        </p:nvSpPr>
        <p:spPr>
          <a:xfrm>
            <a:off x="282116" y="3358382"/>
            <a:ext cx="1013418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 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6699D5-A53D-F540-985B-93CAEE2AB0F4}"/>
              </a:ext>
            </a:extLst>
          </p:cNvPr>
          <p:cNvSpPr txBox="1"/>
          <p:nvPr/>
        </p:nvSpPr>
        <p:spPr>
          <a:xfrm>
            <a:off x="5087732" y="3353935"/>
            <a:ext cx="12024446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– B – C – D – E – F – G – H – I – J – K – L – M – N – O – P – Q – R – S – T – U – V – W – X – Y – 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A922E3-9425-D44C-8A36-D901F1FA21A3}"/>
              </a:ext>
            </a:extLst>
          </p:cNvPr>
          <p:cNvSpPr txBox="1"/>
          <p:nvPr/>
        </p:nvSpPr>
        <p:spPr>
          <a:xfrm>
            <a:off x="17352647" y="3353935"/>
            <a:ext cx="2515695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Search:                   </a:t>
            </a:r>
          </a:p>
        </p:txBody>
      </p:sp>
      <p:sp>
        <p:nvSpPr>
          <p:cNvPr id="11" name="Text Box 77">
            <a:extLst>
              <a:ext uri="{FF2B5EF4-FFF2-40B4-BE49-F238E27FC236}">
                <a16:creationId xmlns:a16="http://schemas.microsoft.com/office/drawing/2014/main" id="{40B79493-84CC-2840-8A05-E01F0787FC00}"/>
              </a:ext>
            </a:extLst>
          </p:cNvPr>
          <p:cNvSpPr txBox="1"/>
          <p:nvPr/>
        </p:nvSpPr>
        <p:spPr>
          <a:xfrm>
            <a:off x="15054671" y="4919127"/>
            <a:ext cx="2377440" cy="1828800"/>
          </a:xfrm>
          <a:prstGeom prst="rect">
            <a:avLst/>
          </a:prstGeom>
          <a:solidFill>
            <a:srgbClr val="00B0F0"/>
          </a:solidFill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LAW</a:t>
            </a:r>
            <a:endParaRPr lang="en-US" sz="2000" b="1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2" name="Text Box 78">
            <a:extLst>
              <a:ext uri="{FF2B5EF4-FFF2-40B4-BE49-F238E27FC236}">
                <a16:creationId xmlns:a16="http://schemas.microsoft.com/office/drawing/2014/main" id="{CE021CF2-5AE1-7546-ADB4-285340B46555}"/>
              </a:ext>
            </a:extLst>
          </p:cNvPr>
          <p:cNvSpPr txBox="1"/>
          <p:nvPr/>
        </p:nvSpPr>
        <p:spPr>
          <a:xfrm>
            <a:off x="17487050" y="4902785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POLICY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3" name="Text Box 79">
            <a:extLst>
              <a:ext uri="{FF2B5EF4-FFF2-40B4-BE49-F238E27FC236}">
                <a16:creationId xmlns:a16="http://schemas.microsoft.com/office/drawing/2014/main" id="{9B6929B2-79AA-704F-B5E5-7D45FCB99105}"/>
              </a:ext>
            </a:extLst>
          </p:cNvPr>
          <p:cNvSpPr txBox="1"/>
          <p:nvPr/>
        </p:nvSpPr>
        <p:spPr>
          <a:xfrm>
            <a:off x="10127509" y="491912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HUMANITIES &amp; SOCIAL SCIENCES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" name="Text Box 80">
            <a:extLst>
              <a:ext uri="{FF2B5EF4-FFF2-40B4-BE49-F238E27FC236}">
                <a16:creationId xmlns:a16="http://schemas.microsoft.com/office/drawing/2014/main" id="{4CE81792-6B44-6741-A5F4-C63438DCE72E}"/>
              </a:ext>
            </a:extLst>
          </p:cNvPr>
          <p:cNvSpPr txBox="1"/>
          <p:nvPr/>
        </p:nvSpPr>
        <p:spPr>
          <a:xfrm>
            <a:off x="12591090" y="491912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ISLAMIC STUDIES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5" name="Text Box 81">
            <a:extLst>
              <a:ext uri="{FF2B5EF4-FFF2-40B4-BE49-F238E27FC236}">
                <a16:creationId xmlns:a16="http://schemas.microsoft.com/office/drawing/2014/main" id="{EB5C739C-5E3A-584D-8DE2-5475BC9F4032}"/>
              </a:ext>
            </a:extLst>
          </p:cNvPr>
          <p:cNvSpPr txBox="1"/>
          <p:nvPr/>
        </p:nvSpPr>
        <p:spPr>
          <a:xfrm>
            <a:off x="2736766" y="491912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ENERGY, WATER AND ENVIRONMENT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" name="Text Box 82">
            <a:extLst>
              <a:ext uri="{FF2B5EF4-FFF2-40B4-BE49-F238E27FC236}">
                <a16:creationId xmlns:a16="http://schemas.microsoft.com/office/drawing/2014/main" id="{34E5121F-1FA9-344A-B4B4-A2665CEE1C58}"/>
              </a:ext>
            </a:extLst>
          </p:cNvPr>
          <p:cNvSpPr txBox="1"/>
          <p:nvPr/>
        </p:nvSpPr>
        <p:spPr>
          <a:xfrm>
            <a:off x="5200347" y="4922456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HEALTH &amp; LIFE SCIENCES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" name="Text Box 85">
            <a:extLst>
              <a:ext uri="{FF2B5EF4-FFF2-40B4-BE49-F238E27FC236}">
                <a16:creationId xmlns:a16="http://schemas.microsoft.com/office/drawing/2014/main" id="{02E4E7AF-682E-5745-9BD4-A17C3AB4FD33}"/>
              </a:ext>
            </a:extLst>
          </p:cNvPr>
          <p:cNvSpPr txBox="1"/>
          <p:nvPr/>
        </p:nvSpPr>
        <p:spPr>
          <a:xfrm>
            <a:off x="7663928" y="4920905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INNOVATION &amp; ENTREPRENEURSHIP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8" name="Text Box 28">
            <a:extLst>
              <a:ext uri="{FF2B5EF4-FFF2-40B4-BE49-F238E27FC236}">
                <a16:creationId xmlns:a16="http://schemas.microsoft.com/office/drawing/2014/main" id="{35D16587-F36F-7F49-8450-F938D3B696EE}"/>
              </a:ext>
            </a:extLst>
          </p:cNvPr>
          <p:cNvSpPr txBox="1"/>
          <p:nvPr/>
        </p:nvSpPr>
        <p:spPr>
          <a:xfrm>
            <a:off x="278264" y="4902785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COMPUTING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C51CAE-52ED-BC4A-812F-0D2AE05474CB}"/>
              </a:ext>
            </a:extLst>
          </p:cNvPr>
          <p:cNvSpPr txBox="1"/>
          <p:nvPr/>
        </p:nvSpPr>
        <p:spPr>
          <a:xfrm>
            <a:off x="1584401" y="3360278"/>
            <a:ext cx="1186542" cy="914400"/>
          </a:xfrm>
          <a:prstGeom prst="rect">
            <a:avLst/>
          </a:prstGeom>
          <a:solidFill>
            <a:srgbClr val="00B0F0"/>
          </a:solidFill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Themes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751EB9-A477-E143-B2DE-2E84A561CF4C}"/>
              </a:ext>
            </a:extLst>
          </p:cNvPr>
          <p:cNvSpPr txBox="1"/>
          <p:nvPr/>
        </p:nvSpPr>
        <p:spPr>
          <a:xfrm>
            <a:off x="3073174" y="3358382"/>
            <a:ext cx="1712327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Sub-themes</a:t>
            </a:r>
          </a:p>
        </p:txBody>
      </p:sp>
      <p:sp>
        <p:nvSpPr>
          <p:cNvPr id="21" name="Text Box 23">
            <a:extLst>
              <a:ext uri="{FF2B5EF4-FFF2-40B4-BE49-F238E27FC236}">
                <a16:creationId xmlns:a16="http://schemas.microsoft.com/office/drawing/2014/main" id="{529C4699-2784-1743-B943-FD97D4D4D925}"/>
              </a:ext>
            </a:extLst>
          </p:cNvPr>
          <p:cNvSpPr txBox="1"/>
          <p:nvPr/>
        </p:nvSpPr>
        <p:spPr>
          <a:xfrm>
            <a:off x="278264" y="7400497"/>
            <a:ext cx="2560320" cy="1645920"/>
          </a:xfrm>
          <a:prstGeom prst="rect">
            <a:avLst/>
          </a:prstGeom>
          <a:solidFill>
            <a:srgbClr val="00B0F0"/>
          </a:solidFill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Business &amp; Commercial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2" name="Text Box 24">
            <a:extLst>
              <a:ext uri="{FF2B5EF4-FFF2-40B4-BE49-F238E27FC236}">
                <a16:creationId xmlns:a16="http://schemas.microsoft.com/office/drawing/2014/main" id="{DF64E0BB-117A-E54C-810F-88BAB86355D7}"/>
              </a:ext>
            </a:extLst>
          </p:cNvPr>
          <p:cNvSpPr txBox="1"/>
          <p:nvPr/>
        </p:nvSpPr>
        <p:spPr>
          <a:xfrm>
            <a:off x="3155505" y="7392376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Constitutional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3" name="Text Box 25">
            <a:extLst>
              <a:ext uri="{FF2B5EF4-FFF2-40B4-BE49-F238E27FC236}">
                <a16:creationId xmlns:a16="http://schemas.microsoft.com/office/drawing/2014/main" id="{C64FB8DC-3B33-7C46-B263-20F406061374}"/>
              </a:ext>
            </a:extLst>
          </p:cNvPr>
          <p:cNvSpPr txBox="1"/>
          <p:nvPr/>
        </p:nvSpPr>
        <p:spPr>
          <a:xfrm>
            <a:off x="5981174" y="7398719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Criminal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5" name="Text Box 30">
            <a:extLst>
              <a:ext uri="{FF2B5EF4-FFF2-40B4-BE49-F238E27FC236}">
                <a16:creationId xmlns:a16="http://schemas.microsoft.com/office/drawing/2014/main" id="{9BA6CA4E-CCE2-7247-879E-0FE7BB2B6891}"/>
              </a:ext>
            </a:extLst>
          </p:cNvPr>
          <p:cNvSpPr txBox="1"/>
          <p:nvPr/>
        </p:nvSpPr>
        <p:spPr>
          <a:xfrm>
            <a:off x="11632512" y="7398719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Health Care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6" name="Text Box 36">
            <a:extLst>
              <a:ext uri="{FF2B5EF4-FFF2-40B4-BE49-F238E27FC236}">
                <a16:creationId xmlns:a16="http://schemas.microsoft.com/office/drawing/2014/main" id="{CA5C3C0E-FFE1-7F41-9DE8-B814929B2B48}"/>
              </a:ext>
            </a:extLst>
          </p:cNvPr>
          <p:cNvSpPr txBox="1"/>
          <p:nvPr/>
        </p:nvSpPr>
        <p:spPr>
          <a:xfrm>
            <a:off x="14458181" y="7400497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International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7" name="Text Box 42">
            <a:extLst>
              <a:ext uri="{FF2B5EF4-FFF2-40B4-BE49-F238E27FC236}">
                <a16:creationId xmlns:a16="http://schemas.microsoft.com/office/drawing/2014/main" id="{5E054F9A-088B-9B4D-ACEC-78391DCC69DE}"/>
              </a:ext>
            </a:extLst>
          </p:cNvPr>
          <p:cNvSpPr txBox="1"/>
          <p:nvPr/>
        </p:nvSpPr>
        <p:spPr>
          <a:xfrm>
            <a:off x="8806843" y="7398719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Energy and Environmental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8" name="Text Box 32">
            <a:extLst>
              <a:ext uri="{FF2B5EF4-FFF2-40B4-BE49-F238E27FC236}">
                <a16:creationId xmlns:a16="http://schemas.microsoft.com/office/drawing/2014/main" id="{70A02C3D-83F0-4F46-8F93-429A206FD209}"/>
              </a:ext>
            </a:extLst>
          </p:cNvPr>
          <p:cNvSpPr txBox="1"/>
          <p:nvPr/>
        </p:nvSpPr>
        <p:spPr>
          <a:xfrm>
            <a:off x="17304170" y="7400497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Law Technology and Intellectual Property</a:t>
            </a:r>
            <a:endParaRPr lang="en-US" sz="2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31" name="Google Shape;296;p16">
            <a:extLst>
              <a:ext uri="{FF2B5EF4-FFF2-40B4-BE49-F238E27FC236}">
                <a16:creationId xmlns:a16="http://schemas.microsoft.com/office/drawing/2014/main" id="{4367F007-8831-D24D-9F4C-34C4649E0C8D}"/>
              </a:ext>
            </a:extLst>
          </p:cNvPr>
          <p:cNvSpPr txBox="1"/>
          <p:nvPr/>
        </p:nvSpPr>
        <p:spPr>
          <a:xfrm>
            <a:off x="296487" y="243812"/>
            <a:ext cx="12421985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77">
              <a:buClr>
                <a:srgbClr val="000000"/>
              </a:buClr>
              <a:buSzPts val="7000"/>
            </a:pPr>
            <a:r>
              <a:rPr lang="en-US" sz="40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HBKU EXPERTISE CATALOG</a:t>
            </a:r>
            <a:endParaRPr lang="en-US" sz="40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9827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bg1"/>
                </a:solidFill>
              </a:rPr>
              <a:t>8</a:t>
            </a:fld>
            <a:endParaRPr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EE65397-C689-444F-84F9-A372A01466FB}"/>
              </a:ext>
            </a:extLst>
          </p:cNvPr>
          <p:cNvCxnSpPr>
            <a:cxnSpLocks/>
          </p:cNvCxnSpPr>
          <p:nvPr/>
        </p:nvCxnSpPr>
        <p:spPr>
          <a:xfrm>
            <a:off x="342703" y="866588"/>
            <a:ext cx="2592357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E3500B-FCD3-3646-91A8-EB776E94C4B0}"/>
              </a:ext>
            </a:extLst>
          </p:cNvPr>
          <p:cNvCxnSpPr>
            <a:cxnSpLocks/>
          </p:cNvCxnSpPr>
          <p:nvPr/>
        </p:nvCxnSpPr>
        <p:spPr>
          <a:xfrm>
            <a:off x="321917" y="10714177"/>
            <a:ext cx="19385280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51C97C4-CC6D-A64B-BA04-A110C9E19296}"/>
              </a:ext>
            </a:extLst>
          </p:cNvPr>
          <p:cNvSpPr txBox="1"/>
          <p:nvPr/>
        </p:nvSpPr>
        <p:spPr>
          <a:xfrm>
            <a:off x="282116" y="991943"/>
            <a:ext cx="19586226" cy="70788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Hamad Bin Khalifa University (HBKU) Expertise Catalog (EC)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572760-D9FF-D742-98D8-E5951D2C1408}"/>
              </a:ext>
            </a:extLst>
          </p:cNvPr>
          <p:cNvSpPr txBox="1"/>
          <p:nvPr/>
        </p:nvSpPr>
        <p:spPr>
          <a:xfrm>
            <a:off x="282116" y="1935982"/>
            <a:ext cx="1013418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See 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6699D5-A53D-F540-985B-93CAEE2AB0F4}"/>
              </a:ext>
            </a:extLst>
          </p:cNvPr>
          <p:cNvSpPr txBox="1"/>
          <p:nvPr/>
        </p:nvSpPr>
        <p:spPr>
          <a:xfrm>
            <a:off x="5087732" y="1931535"/>
            <a:ext cx="12024446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– B – C – D – E – F – G – H – I – J – K – L – M – N – O – P – Q – R – S – T – U – V – W – X – Y – 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A922E3-9425-D44C-8A36-D901F1FA21A3}"/>
              </a:ext>
            </a:extLst>
          </p:cNvPr>
          <p:cNvSpPr txBox="1"/>
          <p:nvPr/>
        </p:nvSpPr>
        <p:spPr>
          <a:xfrm>
            <a:off x="17352647" y="1931535"/>
            <a:ext cx="2515695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Search:                   </a:t>
            </a:r>
          </a:p>
        </p:txBody>
      </p:sp>
      <p:sp>
        <p:nvSpPr>
          <p:cNvPr id="11" name="Text Box 77">
            <a:extLst>
              <a:ext uri="{FF2B5EF4-FFF2-40B4-BE49-F238E27FC236}">
                <a16:creationId xmlns:a16="http://schemas.microsoft.com/office/drawing/2014/main" id="{40B79493-84CC-2840-8A05-E01F0787FC00}"/>
              </a:ext>
            </a:extLst>
          </p:cNvPr>
          <p:cNvSpPr txBox="1"/>
          <p:nvPr/>
        </p:nvSpPr>
        <p:spPr>
          <a:xfrm>
            <a:off x="15054671" y="3090327"/>
            <a:ext cx="2377440" cy="1828800"/>
          </a:xfrm>
          <a:prstGeom prst="rect">
            <a:avLst/>
          </a:prstGeom>
          <a:solidFill>
            <a:srgbClr val="00B0F0"/>
          </a:solidFill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LAW</a:t>
            </a:r>
            <a:endParaRPr lang="en-US" sz="2000" b="1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2" name="Text Box 78">
            <a:extLst>
              <a:ext uri="{FF2B5EF4-FFF2-40B4-BE49-F238E27FC236}">
                <a16:creationId xmlns:a16="http://schemas.microsoft.com/office/drawing/2014/main" id="{CE021CF2-5AE1-7546-ADB4-285340B46555}"/>
              </a:ext>
            </a:extLst>
          </p:cNvPr>
          <p:cNvSpPr txBox="1"/>
          <p:nvPr/>
        </p:nvSpPr>
        <p:spPr>
          <a:xfrm>
            <a:off x="17487050" y="3073985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POLICY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3" name="Text Box 79">
            <a:extLst>
              <a:ext uri="{FF2B5EF4-FFF2-40B4-BE49-F238E27FC236}">
                <a16:creationId xmlns:a16="http://schemas.microsoft.com/office/drawing/2014/main" id="{9B6929B2-79AA-704F-B5E5-7D45FCB99105}"/>
              </a:ext>
            </a:extLst>
          </p:cNvPr>
          <p:cNvSpPr txBox="1"/>
          <p:nvPr/>
        </p:nvSpPr>
        <p:spPr>
          <a:xfrm>
            <a:off x="10127509" y="309032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HUMANITIES &amp; SOCIAL SCIENCES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4" name="Text Box 80">
            <a:extLst>
              <a:ext uri="{FF2B5EF4-FFF2-40B4-BE49-F238E27FC236}">
                <a16:creationId xmlns:a16="http://schemas.microsoft.com/office/drawing/2014/main" id="{4CE81792-6B44-6741-A5F4-C63438DCE72E}"/>
              </a:ext>
            </a:extLst>
          </p:cNvPr>
          <p:cNvSpPr txBox="1"/>
          <p:nvPr/>
        </p:nvSpPr>
        <p:spPr>
          <a:xfrm>
            <a:off x="12591090" y="309032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ISLAMIC STUDIES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5" name="Text Box 81">
            <a:extLst>
              <a:ext uri="{FF2B5EF4-FFF2-40B4-BE49-F238E27FC236}">
                <a16:creationId xmlns:a16="http://schemas.microsoft.com/office/drawing/2014/main" id="{EB5C739C-5E3A-584D-8DE2-5475BC9F4032}"/>
              </a:ext>
            </a:extLst>
          </p:cNvPr>
          <p:cNvSpPr txBox="1"/>
          <p:nvPr/>
        </p:nvSpPr>
        <p:spPr>
          <a:xfrm>
            <a:off x="2736766" y="3090327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ENERGY, WATER AND ENVIRONMENT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6" name="Text Box 82">
            <a:extLst>
              <a:ext uri="{FF2B5EF4-FFF2-40B4-BE49-F238E27FC236}">
                <a16:creationId xmlns:a16="http://schemas.microsoft.com/office/drawing/2014/main" id="{34E5121F-1FA9-344A-B4B4-A2665CEE1C58}"/>
              </a:ext>
            </a:extLst>
          </p:cNvPr>
          <p:cNvSpPr txBox="1"/>
          <p:nvPr/>
        </p:nvSpPr>
        <p:spPr>
          <a:xfrm>
            <a:off x="5200347" y="3093656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HEALTH &amp; LIFE SCIENCES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7" name="Text Box 85">
            <a:extLst>
              <a:ext uri="{FF2B5EF4-FFF2-40B4-BE49-F238E27FC236}">
                <a16:creationId xmlns:a16="http://schemas.microsoft.com/office/drawing/2014/main" id="{02E4E7AF-682E-5745-9BD4-A17C3AB4FD33}"/>
              </a:ext>
            </a:extLst>
          </p:cNvPr>
          <p:cNvSpPr txBox="1"/>
          <p:nvPr/>
        </p:nvSpPr>
        <p:spPr>
          <a:xfrm>
            <a:off x="7663928" y="3092105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INNOVATION &amp; ENTREPRENEURSHIP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8" name="Text Box 28">
            <a:extLst>
              <a:ext uri="{FF2B5EF4-FFF2-40B4-BE49-F238E27FC236}">
                <a16:creationId xmlns:a16="http://schemas.microsoft.com/office/drawing/2014/main" id="{35D16587-F36F-7F49-8450-F938D3B696EE}"/>
              </a:ext>
            </a:extLst>
          </p:cNvPr>
          <p:cNvSpPr txBox="1"/>
          <p:nvPr/>
        </p:nvSpPr>
        <p:spPr>
          <a:xfrm>
            <a:off x="278264" y="3073985"/>
            <a:ext cx="2377440" cy="18288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COMPUTING</a:t>
            </a:r>
            <a:endParaRPr lang="en-US" sz="2000" b="1" dirty="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C51CAE-52ED-BC4A-812F-0D2AE05474CB}"/>
              </a:ext>
            </a:extLst>
          </p:cNvPr>
          <p:cNvSpPr txBox="1"/>
          <p:nvPr/>
        </p:nvSpPr>
        <p:spPr>
          <a:xfrm>
            <a:off x="1584401" y="1937878"/>
            <a:ext cx="1186542" cy="914400"/>
          </a:xfrm>
          <a:prstGeom prst="rect">
            <a:avLst/>
          </a:prstGeom>
          <a:solidFill>
            <a:srgbClr val="00B0F0"/>
          </a:solidFill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Themes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751EB9-A477-E143-B2DE-2E84A561CF4C}"/>
              </a:ext>
            </a:extLst>
          </p:cNvPr>
          <p:cNvSpPr txBox="1"/>
          <p:nvPr/>
        </p:nvSpPr>
        <p:spPr>
          <a:xfrm>
            <a:off x="3073174" y="1935982"/>
            <a:ext cx="1712327" cy="91440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Sub-themes</a:t>
            </a:r>
          </a:p>
        </p:txBody>
      </p:sp>
      <p:sp>
        <p:nvSpPr>
          <p:cNvPr id="21" name="Text Box 23">
            <a:extLst>
              <a:ext uri="{FF2B5EF4-FFF2-40B4-BE49-F238E27FC236}">
                <a16:creationId xmlns:a16="http://schemas.microsoft.com/office/drawing/2014/main" id="{529C4699-2784-1743-B943-FD97D4D4D925}"/>
              </a:ext>
            </a:extLst>
          </p:cNvPr>
          <p:cNvSpPr txBox="1"/>
          <p:nvPr/>
        </p:nvSpPr>
        <p:spPr>
          <a:xfrm>
            <a:off x="278264" y="5165297"/>
            <a:ext cx="2560320" cy="1645920"/>
          </a:xfrm>
          <a:prstGeom prst="rect">
            <a:avLst/>
          </a:prstGeom>
          <a:solidFill>
            <a:srgbClr val="00B0F0"/>
          </a:solidFill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Business &amp; Commercial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2" name="Text Box 24">
            <a:extLst>
              <a:ext uri="{FF2B5EF4-FFF2-40B4-BE49-F238E27FC236}">
                <a16:creationId xmlns:a16="http://schemas.microsoft.com/office/drawing/2014/main" id="{DF64E0BB-117A-E54C-810F-88BAB86355D7}"/>
              </a:ext>
            </a:extLst>
          </p:cNvPr>
          <p:cNvSpPr txBox="1"/>
          <p:nvPr/>
        </p:nvSpPr>
        <p:spPr>
          <a:xfrm>
            <a:off x="3155505" y="5157176"/>
            <a:ext cx="2560320" cy="164592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>
                <a:ln>
                  <a:noFill/>
                </a:ln>
                <a:solidFill>
                  <a:srgbClr val="00206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Constitutional Law</a:t>
            </a:r>
            <a:endParaRPr lang="en-US" sz="2800">
              <a:effectLst/>
              <a:latin typeface="Calibri" panose="020F0502020204030204" pitchFamily="34" charset="0"/>
              <a:ea typeface="DengXian" panose="02010600030101010101" pitchFamily="2" charset="-122"/>
              <a:cs typeface="Calibri" panose="020F0502020204030204" pitchFamily="34" charset="0"/>
            </a:endParaRPr>
          </a:p>
        </p:txBody>
      </p:sp>
      <p:pic>
        <p:nvPicPr>
          <p:cNvPr id="4" name="Picture 3" descr="A person in a suit&#10;&#10;Description automatically generated with medium confidence">
            <a:hlinkClick r:id="rId3"/>
            <a:extLst>
              <a:ext uri="{FF2B5EF4-FFF2-40B4-BE49-F238E27FC236}">
                <a16:creationId xmlns:a16="http://schemas.microsoft.com/office/drawing/2014/main" id="{2E296BA8-9E6E-D34E-8943-B2B010F3A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08334" y="7122223"/>
            <a:ext cx="2340558" cy="2871216"/>
          </a:xfrm>
          <a:prstGeom prst="rect">
            <a:avLst/>
          </a:prstGeom>
        </p:spPr>
      </p:pic>
      <p:pic>
        <p:nvPicPr>
          <p:cNvPr id="6" name="Picture 5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F81572D1-856D-664D-B8A4-02861B2BED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0517" y="7122223"/>
            <a:ext cx="2103120" cy="2763608"/>
          </a:xfrm>
          <a:prstGeom prst="rect">
            <a:avLst/>
          </a:prstGeom>
        </p:spPr>
      </p:pic>
      <p:pic>
        <p:nvPicPr>
          <p:cNvPr id="38" name="Picture 37" descr="A picture containing text&#10;&#10;Description automatically generated">
            <a:extLst>
              <a:ext uri="{FF2B5EF4-FFF2-40B4-BE49-F238E27FC236}">
                <a16:creationId xmlns:a16="http://schemas.microsoft.com/office/drawing/2014/main" id="{FF45AC7A-48CA-7544-9E2E-535DF3CFFC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1141" y="6995554"/>
            <a:ext cx="2207804" cy="3105288"/>
          </a:xfrm>
          <a:prstGeom prst="rect">
            <a:avLst/>
          </a:prstGeom>
        </p:spPr>
      </p:pic>
      <p:pic>
        <p:nvPicPr>
          <p:cNvPr id="40" name="Picture 39" descr="A picture containing text&#10;&#10;Description automatically generated">
            <a:extLst>
              <a:ext uri="{FF2B5EF4-FFF2-40B4-BE49-F238E27FC236}">
                <a16:creationId xmlns:a16="http://schemas.microsoft.com/office/drawing/2014/main" id="{AAC358F5-0C46-5446-B3D7-15EDEDBFAA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74206" y="7030857"/>
            <a:ext cx="2207804" cy="3009024"/>
          </a:xfrm>
          <a:prstGeom prst="rect">
            <a:avLst/>
          </a:prstGeom>
        </p:spPr>
      </p:pic>
      <p:pic>
        <p:nvPicPr>
          <p:cNvPr id="42" name="Picture 41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651BC03D-035C-9D42-8F45-E970944A3A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7655" y="7073729"/>
            <a:ext cx="2103120" cy="2860597"/>
          </a:xfrm>
          <a:prstGeom prst="rect">
            <a:avLst/>
          </a:prstGeom>
        </p:spPr>
      </p:pic>
      <p:pic>
        <p:nvPicPr>
          <p:cNvPr id="44" name="Picture 43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DF5F9F70-663E-8847-B223-1ECBB3B584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444587" y="7073729"/>
            <a:ext cx="2377440" cy="3012704"/>
          </a:xfrm>
          <a:prstGeom prst="rect">
            <a:avLst/>
          </a:prstGeom>
        </p:spPr>
      </p:pic>
      <p:pic>
        <p:nvPicPr>
          <p:cNvPr id="46" name="Picture 45" descr="A picture containing text&#10;&#10;Description automatically generated">
            <a:extLst>
              <a:ext uri="{FF2B5EF4-FFF2-40B4-BE49-F238E27FC236}">
                <a16:creationId xmlns:a16="http://schemas.microsoft.com/office/drawing/2014/main" id="{E77179C5-D453-884E-B292-D918C65A06A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79514" y="7236711"/>
            <a:ext cx="2103120" cy="274319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C820489-FF5E-CD49-BDC7-71868C4FE8ED}"/>
              </a:ext>
            </a:extLst>
          </p:cNvPr>
          <p:cNvSpPr txBox="1"/>
          <p:nvPr/>
        </p:nvSpPr>
        <p:spPr>
          <a:xfrm>
            <a:off x="307655" y="10182361"/>
            <a:ext cx="19586226" cy="40011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Please click on Dr. Zachary R. Calo’s photo to connect his personal webpage under HBKU. This is the way EC system will work.</a:t>
            </a:r>
          </a:p>
        </p:txBody>
      </p:sp>
      <p:sp>
        <p:nvSpPr>
          <p:cNvPr id="35" name="Google Shape;296;p16">
            <a:extLst>
              <a:ext uri="{FF2B5EF4-FFF2-40B4-BE49-F238E27FC236}">
                <a16:creationId xmlns:a16="http://schemas.microsoft.com/office/drawing/2014/main" id="{6EB435B2-9CAE-294D-81D7-33E186667E0A}"/>
              </a:ext>
            </a:extLst>
          </p:cNvPr>
          <p:cNvSpPr txBox="1"/>
          <p:nvPr/>
        </p:nvSpPr>
        <p:spPr>
          <a:xfrm>
            <a:off x="296487" y="243812"/>
            <a:ext cx="12421985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77">
              <a:buClr>
                <a:srgbClr val="000000"/>
              </a:buClr>
              <a:buSzPts val="7000"/>
            </a:pPr>
            <a:r>
              <a:rPr lang="en-US" sz="40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HBKU EXPERTISE CATALOG</a:t>
            </a:r>
            <a:endParaRPr lang="en-US" sz="40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2F8954D-29B7-644D-BFE0-BAE505990CA2}"/>
              </a:ext>
            </a:extLst>
          </p:cNvPr>
          <p:cNvSpPr txBox="1"/>
          <p:nvPr/>
        </p:nvSpPr>
        <p:spPr>
          <a:xfrm>
            <a:off x="5826977" y="5230357"/>
            <a:ext cx="139332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QA" sz="4400" dirty="0">
                <a:solidFill>
                  <a:srgbClr val="FF0000"/>
                </a:solidFill>
              </a:rPr>
              <a:t>PLEASE SEE EXCEL FILE # 2 FOR FULL LIST OF EXPERTS BASED ON EXPERTISE AREAS</a:t>
            </a:r>
          </a:p>
        </p:txBody>
      </p:sp>
    </p:spTree>
    <p:extLst>
      <p:ext uri="{BB962C8B-B14F-4D97-AF65-F5344CB8AC3E}">
        <p14:creationId xmlns:p14="http://schemas.microsoft.com/office/powerpoint/2010/main" val="1277803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"/>
          <p:cNvSpPr txBox="1">
            <a:spLocks noGrp="1"/>
          </p:cNvSpPr>
          <p:nvPr>
            <p:ph type="sldNum" idx="12"/>
          </p:nvPr>
        </p:nvSpPr>
        <p:spPr>
          <a:xfrm>
            <a:off x="14234661" y="10631050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bg1"/>
                </a:solidFill>
              </a:rPr>
              <a:t>9</a:t>
            </a:fld>
            <a:endParaRPr>
              <a:solidFill>
                <a:schemeClr val="bg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EE65397-C689-444F-84F9-A372A01466FB}"/>
              </a:ext>
            </a:extLst>
          </p:cNvPr>
          <p:cNvCxnSpPr>
            <a:cxnSpLocks/>
          </p:cNvCxnSpPr>
          <p:nvPr/>
        </p:nvCxnSpPr>
        <p:spPr>
          <a:xfrm>
            <a:off x="342703" y="866588"/>
            <a:ext cx="2592357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E3500B-FCD3-3646-91A8-EB776E94C4B0}"/>
              </a:ext>
            </a:extLst>
          </p:cNvPr>
          <p:cNvCxnSpPr>
            <a:cxnSpLocks/>
          </p:cNvCxnSpPr>
          <p:nvPr/>
        </p:nvCxnSpPr>
        <p:spPr>
          <a:xfrm>
            <a:off x="321917" y="10714177"/>
            <a:ext cx="19385280" cy="0"/>
          </a:xfrm>
          <a:prstGeom prst="line">
            <a:avLst/>
          </a:prstGeom>
          <a:ln w="2222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93AFE04-4A50-264D-8460-B1BD53DE2114}"/>
              </a:ext>
            </a:extLst>
          </p:cNvPr>
          <p:cNvSpPr txBox="1"/>
          <p:nvPr/>
        </p:nvSpPr>
        <p:spPr>
          <a:xfrm>
            <a:off x="342703" y="1622802"/>
            <a:ext cx="1938528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Next Steps</a:t>
            </a:r>
          </a:p>
          <a:p>
            <a:endParaRPr lang="en-US" sz="32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 and development of online demo to get Dr.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Hasnah’s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Feedback and Suggestions.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Revisions based on any content change/update requests from RIs and Colleges.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Enhancement, finalization and Final feedback from Dr. </a:t>
            </a:r>
            <a:r>
              <a:rPr lang="en-US" sz="3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Hasnah</a:t>
            </a: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Online Publication.</a:t>
            </a:r>
          </a:p>
        </p:txBody>
      </p:sp>
      <p:sp>
        <p:nvSpPr>
          <p:cNvPr id="7" name="Google Shape;296;p16">
            <a:extLst>
              <a:ext uri="{FF2B5EF4-FFF2-40B4-BE49-F238E27FC236}">
                <a16:creationId xmlns:a16="http://schemas.microsoft.com/office/drawing/2014/main" id="{B5B71BC1-0DEE-9F47-8FE0-A5902E3D6E5F}"/>
              </a:ext>
            </a:extLst>
          </p:cNvPr>
          <p:cNvSpPr txBox="1"/>
          <p:nvPr/>
        </p:nvSpPr>
        <p:spPr>
          <a:xfrm>
            <a:off x="296487" y="243812"/>
            <a:ext cx="12421985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77">
              <a:buClr>
                <a:srgbClr val="000000"/>
              </a:buClr>
              <a:buSzPts val="7000"/>
            </a:pPr>
            <a:r>
              <a:rPr lang="en-US" sz="4000" b="1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HBKU EXPERTISE CATALOG</a:t>
            </a:r>
            <a:endParaRPr lang="en-US" sz="40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6569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heme HBKU">
      <a:dk1>
        <a:srgbClr val="FEFFFE"/>
      </a:dk1>
      <a:lt1>
        <a:srgbClr val="1F1557"/>
      </a:lt1>
      <a:dk2>
        <a:srgbClr val="FEFFFE"/>
      </a:dk2>
      <a:lt2>
        <a:srgbClr val="DEDFDE"/>
      </a:lt2>
      <a:accent1>
        <a:srgbClr val="1F1557"/>
      </a:accent1>
      <a:accent2>
        <a:srgbClr val="1787CE"/>
      </a:accent2>
      <a:accent3>
        <a:srgbClr val="5CC6E8"/>
      </a:accent3>
      <a:accent4>
        <a:srgbClr val="FEFFFE"/>
      </a:accent4>
      <a:accent5>
        <a:srgbClr val="DEDFDE"/>
      </a:accent5>
      <a:accent6>
        <a:srgbClr val="F4F5F4"/>
      </a:accent6>
      <a:hlink>
        <a:srgbClr val="0000FF"/>
      </a:hlink>
      <a:folHlink>
        <a:srgbClr val="0000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1315</TotalTime>
  <Words>1409</Words>
  <Application>Microsoft Macintosh PowerPoint</Application>
  <PresentationFormat>Custom</PresentationFormat>
  <Paragraphs>278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Arial</vt:lpstr>
      <vt:lpstr>Roboto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Mahmoud</dc:creator>
  <cp:lastModifiedBy>Dr. Nadir Yildirim</cp:lastModifiedBy>
  <cp:revision>228</cp:revision>
  <cp:lastPrinted>2021-03-04T07:37:05Z</cp:lastPrinted>
  <dcterms:created xsi:type="dcterms:W3CDTF">2017-02-23T11:05:54Z</dcterms:created>
  <dcterms:modified xsi:type="dcterms:W3CDTF">2021-10-25T11:00:03Z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2017-02-23T00:00:00Z</vt:filetime>
  </property>
  <property fmtid="{D5CDD505-2E9C-101B-9397-08002B2CF9AE}" pid="3" name="Creator">
    <vt:lpwstr>Adobe InDesign CC 2017 (Macintosh)</vt:lpwstr>
  </property>
  <property fmtid="{D5CDD505-2E9C-101B-9397-08002B2CF9AE}" pid="4" name="LastSaved">
    <vt:filetime>2017-02-23T00:00:00Z</vt:filetime>
  </property>
  <property fmtid="{D5CDD505-2E9C-101B-9397-08002B2CF9AE}" pid="5" name="ContentTypeId">
    <vt:lpwstr>0x010100B127ED43D686C241ADB497D3F31C3BFC</vt:lpwstr>
  </property>
</Properties>
</file>